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38"/>
  </p:notesMasterIdLst>
  <p:sldIdLst>
    <p:sldId id="256" r:id="rId2"/>
    <p:sldId id="257" r:id="rId3"/>
    <p:sldId id="337" r:id="rId4"/>
    <p:sldId id="258" r:id="rId5"/>
    <p:sldId id="259" r:id="rId6"/>
    <p:sldId id="260" r:id="rId7"/>
    <p:sldId id="315" r:id="rId8"/>
    <p:sldId id="327" r:id="rId9"/>
    <p:sldId id="310" r:id="rId10"/>
    <p:sldId id="304" r:id="rId11"/>
    <p:sldId id="318" r:id="rId12"/>
    <p:sldId id="271" r:id="rId13"/>
    <p:sldId id="272" r:id="rId14"/>
    <p:sldId id="319" r:id="rId15"/>
    <p:sldId id="331" r:id="rId16"/>
    <p:sldId id="329" r:id="rId17"/>
    <p:sldId id="330" r:id="rId18"/>
    <p:sldId id="301" r:id="rId19"/>
    <p:sldId id="303" r:id="rId20"/>
    <p:sldId id="332" r:id="rId21"/>
    <p:sldId id="302" r:id="rId22"/>
    <p:sldId id="334" r:id="rId23"/>
    <p:sldId id="335" r:id="rId24"/>
    <p:sldId id="336" r:id="rId25"/>
    <p:sldId id="275" r:id="rId26"/>
    <p:sldId id="306" r:id="rId27"/>
    <p:sldId id="324" r:id="rId28"/>
    <p:sldId id="307" r:id="rId29"/>
    <p:sldId id="311" r:id="rId30"/>
    <p:sldId id="313" r:id="rId31"/>
    <p:sldId id="312" r:id="rId32"/>
    <p:sldId id="320" r:id="rId33"/>
    <p:sldId id="322" r:id="rId34"/>
    <p:sldId id="333" r:id="rId35"/>
    <p:sldId id="296" r:id="rId36"/>
    <p:sldId id="325" r:id="rId37"/>
  </p:sldIdLst>
  <p:sldSz cx="9144000" cy="6858000" type="screen4x3"/>
  <p:notesSz cx="6858000" cy="9144000"/>
  <p:embeddedFontLst>
    <p:embeddedFont>
      <p:font typeface="a시월구일3" panose="02020600000000000000" pitchFamily="18" charset="-127"/>
      <p:regular r:id="rId39"/>
    </p:embeddedFont>
    <p:embeddedFont>
      <p:font typeface="a시월구일1" panose="02020600000000000000" pitchFamily="18" charset="-127"/>
      <p:regular r:id="rId40"/>
    </p:embeddedFont>
    <p:embeddedFont>
      <p:font typeface="Nanum Gothic" panose="020B0600000101010101" charset="-127"/>
      <p:regular r:id="rId41"/>
      <p:bold r:id="rId42"/>
    </p:embeddedFont>
    <p:embeddedFont>
      <p:font typeface="조선일보명조" panose="02030304000000000000" pitchFamily="18" charset="-127"/>
      <p:regular r:id="rId43"/>
    </p:embeddedFont>
    <p:embeddedFont>
      <p:font typeface="맑은 고딕" panose="020B0503020000020004" pitchFamily="50" charset="-127"/>
      <p:regular r:id="rId44"/>
      <p:bold r:id="rId45"/>
    </p:embeddedFont>
    <p:embeddedFont>
      <p:font typeface="나눔스퀘어_ac ExtraBold" panose="020B0600000101010101" pitchFamily="50" charset="-127"/>
      <p:bold r:id="rId46"/>
    </p:embeddedFont>
    <p:embeddedFont>
      <p:font typeface="Ebrima" panose="02000000000000000000" pitchFamily="2" charset="0"/>
      <p:regular r:id="rId47"/>
      <p:bold r:id="rId48"/>
    </p:embeddedFont>
    <p:embeddedFont>
      <p:font typeface="맑은 고딕" panose="020B0503020000020004" pitchFamily="50" charset="-127"/>
      <p:regular r:id="rId44"/>
      <p:bold r:id="rId45"/>
    </p:embeddedFont>
    <p:embeddedFont>
      <p:font typeface="나눔스퀘어_ac Bold" panose="020B0600000101010101" pitchFamily="50" charset="-127"/>
      <p:bold r:id="rId49"/>
    </p:embeddedFont>
    <p:embeddedFont>
      <p:font typeface="DX국민시대" panose="02020600000000000000" pitchFamily="18" charset="-127"/>
      <p:regular r:id="rId50"/>
    </p:embeddedFont>
    <p:embeddedFont>
      <p:font typeface="a시월구일2" panose="02020600000000000000" pitchFamily="18" charset="-127"/>
      <p:regular r:id="rId5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275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61" roundtripDataSignature="AMtx7mieJZE+FaqvdZYTni7lkOCIPJH4A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EB4E3"/>
    <a:srgbClr val="558ED5"/>
    <a:srgbClr val="17365D"/>
    <a:srgbClr val="C4DB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F8990C7-47DD-4872-ADB3-B673CC2AE93E}">
  <a:tblStyle styleId="{BF8990C7-47DD-4872-ADB3-B673CC2AE93E}" styleName="Table_0">
    <a:wholeTbl>
      <a:tcTxStyle b="off" i="off">
        <a:font>
          <a:latin typeface="맑은 고딕"/>
          <a:ea typeface="맑은 고딕"/>
          <a:cs typeface="맑은 고딕"/>
        </a:font>
        <a:schemeClr val="dk1"/>
      </a:tcTxStyle>
      <a:tcStyle>
        <a:tcBdr>
          <a:left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93101B20-B23D-44CE-8EEF-491D45556C93}" styleName="Table_1">
    <a:wholeTbl>
      <a:tcTxStyle b="off" i="off">
        <a:font>
          <a:latin typeface="맑은 고딕"/>
          <a:ea typeface="맑은 고딕"/>
          <a:cs typeface="맑은 고딕"/>
        </a:font>
        <a:schemeClr val="dk1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TxStyle b="off" i="off"/>
      <a:tcStyle>
        <a:tcBdr/>
      </a:tcStyle>
    </a:band2H>
    <a:band1V>
      <a:tcTxStyle b="off" i="off"/>
      <a:tcStyle>
        <a:tcBdr/>
        <a:fill>
          <a:solidFill>
            <a:schemeClr val="accent1">
              <a:alpha val="20000"/>
            </a:schemeClr>
          </a:solidFill>
        </a:fill>
      </a:tcStyle>
    </a:band1V>
    <a:band2V>
      <a:tcTxStyle b="off" i="off"/>
      <a:tcStyle>
        <a:tcBdr/>
      </a:tcStyle>
    </a:band2V>
    <a:lastCol>
      <a:tcTxStyle b="on" i="off"/>
      <a:tcStyle>
        <a:tcBdr/>
      </a:tcStyle>
    </a:lastCol>
    <a:firstCol>
      <a:tcTxStyle b="on" i="off"/>
      <a:tcStyle>
        <a:tcBdr/>
      </a:tcStyle>
    </a:firstCol>
    <a:lastRow>
      <a:tcTxStyle b="on" i="off"/>
      <a:tcStyle>
        <a:tcBdr>
          <a:top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FFFFFF">
              <a:alpha val="0"/>
            </a:srgbClr>
          </a:solidFill>
        </a:fill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n" i="off"/>
      <a:tcStyle>
        <a:tcBdr>
          <a:bottom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rgbClr val="FFFFFF">
              <a:alpha val="0"/>
            </a:srgbClr>
          </a:solidFill>
        </a:fill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574" autoAdjust="0"/>
    <p:restoredTop sz="88940" autoAdjust="0"/>
  </p:normalViewPr>
  <p:slideViewPr>
    <p:cSldViewPr snapToGrid="0">
      <p:cViewPr varScale="1">
        <p:scale>
          <a:sx n="65" d="100"/>
          <a:sy n="65" d="100"/>
        </p:scale>
        <p:origin x="396" y="78"/>
      </p:cViewPr>
      <p:guideLst>
        <p:guide orient="horz" pos="1275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4.fntdata"/><Relationship Id="rId47" Type="http://schemas.openxmlformats.org/officeDocument/2006/relationships/font" Target="fonts/font9.fntdata"/><Relationship Id="rId50" Type="http://schemas.openxmlformats.org/officeDocument/2006/relationships/font" Target="fonts/font12.fntdata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46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3.fntdata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2.fntdata"/><Relationship Id="rId45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1.fntdata"/><Relationship Id="rId61" Type="http://customschemas.google.com/relationships/presentationmetadata" Target="meta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6.fntdata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5.fntdata"/><Relationship Id="rId48" Type="http://schemas.openxmlformats.org/officeDocument/2006/relationships/font" Target="fonts/font10.fntdata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13.fntdata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78937720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bn-news.co.kr/news/articleView.html?idxno=46748" TargetMode="External"/><Relationship Id="rId7" Type="http://schemas.openxmlformats.org/officeDocument/2006/relationships/hyperlink" Target="http://www.news-story.co.kr/news/articleView.html?idxno=55787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www.kado.net/news/articleView.html?idxno=1034576" TargetMode="External"/><Relationship Id="rId5" Type="http://schemas.openxmlformats.org/officeDocument/2006/relationships/hyperlink" Target="https://www.kado.net/news/articleView.html?idxno=1034749" TargetMode="External"/><Relationship Id="rId4" Type="http://schemas.openxmlformats.org/officeDocument/2006/relationships/hyperlink" Target="http://www.jbnews.com/news/articleView.html?idxno=1301594" TargetMode="Externa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bn-news.co.kr/news/articleView.html?idxno=46748" TargetMode="External"/><Relationship Id="rId7" Type="http://schemas.openxmlformats.org/officeDocument/2006/relationships/hyperlink" Target="http://www.news-story.co.kr/news/articleView.html?idxno=55787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www.kado.net/news/articleView.html?idxno=1034576" TargetMode="External"/><Relationship Id="rId5" Type="http://schemas.openxmlformats.org/officeDocument/2006/relationships/hyperlink" Target="https://www.kado.net/news/articleView.html?idxno=1034749" TargetMode="External"/><Relationship Id="rId4" Type="http://schemas.openxmlformats.org/officeDocument/2006/relationships/hyperlink" Target="http://www.jbnews.com/news/articleView.html?idxno=1301594" TargetMode="Externa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bn-news.co.kr/news/articleView.html?idxno=46748" TargetMode="External"/><Relationship Id="rId7" Type="http://schemas.openxmlformats.org/officeDocument/2006/relationships/hyperlink" Target="http://www.news-story.co.kr/news/articleView.html?idxno=55787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www.kado.net/news/articleView.html?idxno=1034576" TargetMode="External"/><Relationship Id="rId5" Type="http://schemas.openxmlformats.org/officeDocument/2006/relationships/hyperlink" Target="https://www.kado.net/news/articleView.html?idxno=1034749" TargetMode="External"/><Relationship Id="rId4" Type="http://schemas.openxmlformats.org/officeDocument/2006/relationships/hyperlink" Target="http://www.jbnews.com/news/articleView.html?idxno=1301594" TargetMode="Externa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bn-news.co.kr/news/articleView.html?idxno=46748" TargetMode="External"/><Relationship Id="rId7" Type="http://schemas.openxmlformats.org/officeDocument/2006/relationships/hyperlink" Target="http://www.news-story.co.kr/news/articleView.html?idxno=55787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www.kado.net/news/articleView.html?idxno=1034576" TargetMode="External"/><Relationship Id="rId5" Type="http://schemas.openxmlformats.org/officeDocument/2006/relationships/hyperlink" Target="https://www.kado.net/news/articleView.html?idxno=1034749" TargetMode="External"/><Relationship Id="rId4" Type="http://schemas.openxmlformats.org/officeDocument/2006/relationships/hyperlink" Target="http://www.jbnews.com/news/articleView.html?idxno=1301594" TargetMode="Externa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bn-news.co.kr/news/articleView.html?idxno=46748" TargetMode="External"/><Relationship Id="rId7" Type="http://schemas.openxmlformats.org/officeDocument/2006/relationships/hyperlink" Target="http://www.news-story.co.kr/news/articleView.html?idxno=55787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www.kado.net/news/articleView.html?idxno=1034576" TargetMode="External"/><Relationship Id="rId5" Type="http://schemas.openxmlformats.org/officeDocument/2006/relationships/hyperlink" Target="https://www.kado.net/news/articleView.html?idxno=1034749" TargetMode="External"/><Relationship Id="rId4" Type="http://schemas.openxmlformats.org/officeDocument/2006/relationships/hyperlink" Target="http://www.jbnews.com/news/articleView.html?idxno=1301594" TargetMode="Externa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bn-news.co.kr/news/articleView.html?idxno=46748" TargetMode="External"/><Relationship Id="rId7" Type="http://schemas.openxmlformats.org/officeDocument/2006/relationships/hyperlink" Target="http://www.news-story.co.kr/news/articleView.html?idxno=55787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www.kado.net/news/articleView.html?idxno=1034576" TargetMode="External"/><Relationship Id="rId5" Type="http://schemas.openxmlformats.org/officeDocument/2006/relationships/hyperlink" Target="https://www.kado.net/news/articleView.html?idxno=1034749" TargetMode="External"/><Relationship Id="rId4" Type="http://schemas.openxmlformats.org/officeDocument/2006/relationships/hyperlink" Target="http://www.jbnews.com/news/articleView.html?idxno=1301594" TargetMode="Externa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bn-news.co.kr/news/articleView.html?idxno=46748" TargetMode="External"/><Relationship Id="rId7" Type="http://schemas.openxmlformats.org/officeDocument/2006/relationships/hyperlink" Target="http://www.news-story.co.kr/news/articleView.html?idxno=55787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www.kado.net/news/articleView.html?idxno=1034576" TargetMode="External"/><Relationship Id="rId5" Type="http://schemas.openxmlformats.org/officeDocument/2006/relationships/hyperlink" Target="https://www.kado.net/news/articleView.html?idxno=1034749" TargetMode="External"/><Relationship Id="rId4" Type="http://schemas.openxmlformats.org/officeDocument/2006/relationships/hyperlink" Target="http://www.jbnews.com/news/articleView.html?idxno=1301594" TargetMode="Externa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bn-news.co.kr/news/articleView.html?idxno=46748" TargetMode="External"/><Relationship Id="rId7" Type="http://schemas.openxmlformats.org/officeDocument/2006/relationships/hyperlink" Target="http://www.news-story.co.kr/news/articleView.html?idxno=55787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www.kado.net/news/articleView.html?idxno=1034576" TargetMode="External"/><Relationship Id="rId5" Type="http://schemas.openxmlformats.org/officeDocument/2006/relationships/hyperlink" Target="https://www.kado.net/news/articleView.html?idxno=1034749" TargetMode="External"/><Relationship Id="rId4" Type="http://schemas.openxmlformats.org/officeDocument/2006/relationships/hyperlink" Target="http://www.jbnews.com/news/articleView.html?idxno=1301594" TargetMode="Externa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bn-news.co.kr/news/articleView.html?idxno=46748" TargetMode="External"/><Relationship Id="rId7" Type="http://schemas.openxmlformats.org/officeDocument/2006/relationships/hyperlink" Target="http://www.news-story.co.kr/news/articleView.html?idxno=55787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www.kado.net/news/articleView.html?idxno=1034576" TargetMode="External"/><Relationship Id="rId5" Type="http://schemas.openxmlformats.org/officeDocument/2006/relationships/hyperlink" Target="https://www.kado.net/news/articleView.html?idxno=1034749" TargetMode="External"/><Relationship Id="rId4" Type="http://schemas.openxmlformats.org/officeDocument/2006/relationships/hyperlink" Target="http://www.jbnews.com/news/articleView.html?idxno=1301594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bn-news.co.kr/news/articleView.html?idxno=46748" TargetMode="External"/><Relationship Id="rId7" Type="http://schemas.openxmlformats.org/officeDocument/2006/relationships/hyperlink" Target="http://www.news-story.co.kr/news/articleView.html?idxno=55787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www.kado.net/news/articleView.html?idxno=1034576" TargetMode="External"/><Relationship Id="rId5" Type="http://schemas.openxmlformats.org/officeDocument/2006/relationships/hyperlink" Target="https://www.kado.net/news/articleView.html?idxno=1034749" TargetMode="External"/><Relationship Id="rId4" Type="http://schemas.openxmlformats.org/officeDocument/2006/relationships/hyperlink" Target="http://www.jbnews.com/news/articleView.html?idxno=1301594" TargetMode="Externa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bn-news.co.kr/news/articleView.html?idxno=46748" TargetMode="External"/><Relationship Id="rId7" Type="http://schemas.openxmlformats.org/officeDocument/2006/relationships/hyperlink" Target="http://www.news-story.co.kr/news/articleView.html?idxno=55787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www.kado.net/news/articleView.html?idxno=1034576" TargetMode="External"/><Relationship Id="rId5" Type="http://schemas.openxmlformats.org/officeDocument/2006/relationships/hyperlink" Target="https://www.kado.net/news/articleView.html?idxno=1034749" TargetMode="External"/><Relationship Id="rId4" Type="http://schemas.openxmlformats.org/officeDocument/2006/relationships/hyperlink" Target="http://www.jbnews.com/news/articleView.html?idxno=1301594" TargetMode="Externa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bn-news.co.kr/news/articleView.html?idxno=46748" TargetMode="External"/><Relationship Id="rId7" Type="http://schemas.openxmlformats.org/officeDocument/2006/relationships/hyperlink" Target="http://www.news-story.co.kr/news/articleView.html?idxno=55787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www.kado.net/news/articleView.html?idxno=1034576" TargetMode="External"/><Relationship Id="rId5" Type="http://schemas.openxmlformats.org/officeDocument/2006/relationships/hyperlink" Target="https://www.kado.net/news/articleView.html?idxno=1034749" TargetMode="External"/><Relationship Id="rId4" Type="http://schemas.openxmlformats.org/officeDocument/2006/relationships/hyperlink" Target="http://www.jbnews.com/news/articleView.html?idxno=1301594" TargetMode="Externa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bn-news.co.kr/news/articleView.html?idxno=46748" TargetMode="External"/><Relationship Id="rId7" Type="http://schemas.openxmlformats.org/officeDocument/2006/relationships/hyperlink" Target="http://www.news-story.co.kr/news/articleView.html?idxno=55787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www.kado.net/news/articleView.html?idxno=1034576" TargetMode="External"/><Relationship Id="rId5" Type="http://schemas.openxmlformats.org/officeDocument/2006/relationships/hyperlink" Target="https://www.kado.net/news/articleView.html?idxno=1034749" TargetMode="External"/><Relationship Id="rId4" Type="http://schemas.openxmlformats.org/officeDocument/2006/relationships/hyperlink" Target="http://www.jbnews.com/news/articleView.html?idxno=1301594" TargetMode="Externa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bn-news.co.kr/news/articleView.html?idxno=46748" TargetMode="External"/><Relationship Id="rId7" Type="http://schemas.openxmlformats.org/officeDocument/2006/relationships/hyperlink" Target="http://www.news-story.co.kr/news/articleView.html?idxno=55787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www.kado.net/news/articleView.html?idxno=1034576" TargetMode="External"/><Relationship Id="rId5" Type="http://schemas.openxmlformats.org/officeDocument/2006/relationships/hyperlink" Target="https://www.kado.net/news/articleView.html?idxno=1034749" TargetMode="External"/><Relationship Id="rId4" Type="http://schemas.openxmlformats.org/officeDocument/2006/relationships/hyperlink" Target="http://www.jbnews.com/news/articleView.html?idxno=1301594" TargetMode="Externa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bn-news.co.kr/news/articleView.html?idxno=46748" TargetMode="External"/><Relationship Id="rId7" Type="http://schemas.openxmlformats.org/officeDocument/2006/relationships/hyperlink" Target="http://www.news-story.co.kr/news/articleView.html?idxno=55787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www.kado.net/news/articleView.html?idxno=1034576" TargetMode="External"/><Relationship Id="rId5" Type="http://schemas.openxmlformats.org/officeDocument/2006/relationships/hyperlink" Target="https://www.kado.net/news/articleView.html?idxno=1034749" TargetMode="External"/><Relationship Id="rId4" Type="http://schemas.openxmlformats.org/officeDocument/2006/relationships/hyperlink" Target="http://www.jbnews.com/news/articleView.html?idxno=1301594" TargetMode="Externa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bn-news.co.kr/news/articleView.html?idxno=46748" TargetMode="External"/><Relationship Id="rId7" Type="http://schemas.openxmlformats.org/officeDocument/2006/relationships/hyperlink" Target="http://www.news-story.co.kr/news/articleView.html?idxno=55787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www.kado.net/news/articleView.html?idxno=1034576" TargetMode="External"/><Relationship Id="rId5" Type="http://schemas.openxmlformats.org/officeDocument/2006/relationships/hyperlink" Target="https://www.kado.net/news/articleView.html?idxno=1034749" TargetMode="External"/><Relationship Id="rId4" Type="http://schemas.openxmlformats.org/officeDocument/2006/relationships/hyperlink" Target="http://www.jbnews.com/news/articleView.html?idxno=1301594" TargetMode="External"/></Relationships>
</file>

<file path=ppt/notesSlides/_rels/notes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bn-news.co.kr/news/articleView.html?idxno=46748" TargetMode="External"/><Relationship Id="rId7" Type="http://schemas.openxmlformats.org/officeDocument/2006/relationships/hyperlink" Target="http://www.news-story.co.kr/news/articleView.html?idxno=55787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www.kado.net/news/articleView.html?idxno=1034576" TargetMode="External"/><Relationship Id="rId5" Type="http://schemas.openxmlformats.org/officeDocument/2006/relationships/hyperlink" Target="https://www.kado.net/news/articleView.html?idxno=1034749" TargetMode="External"/><Relationship Id="rId4" Type="http://schemas.openxmlformats.org/officeDocument/2006/relationships/hyperlink" Target="http://www.jbnews.com/news/articleView.html?idxno=1301594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bn-news.co.kr/news/articleView.html?idxno=46748" TargetMode="External"/><Relationship Id="rId7" Type="http://schemas.openxmlformats.org/officeDocument/2006/relationships/hyperlink" Target="http://www.news-story.co.kr/news/articleView.html?idxno=55787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www.kado.net/news/articleView.html?idxno=1034576" TargetMode="External"/><Relationship Id="rId5" Type="http://schemas.openxmlformats.org/officeDocument/2006/relationships/hyperlink" Target="https://www.kado.net/news/articleView.html?idxno=1034749" TargetMode="External"/><Relationship Id="rId4" Type="http://schemas.openxmlformats.org/officeDocument/2006/relationships/hyperlink" Target="http://www.jbnews.com/news/articleView.html?idxno=1301594" TargetMode="External"/></Relationships>
</file>

<file path=ppt/notesSlides/_rels/notes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bn-news.co.kr/news/articleView.html?idxno=46748" TargetMode="External"/><Relationship Id="rId7" Type="http://schemas.openxmlformats.org/officeDocument/2006/relationships/hyperlink" Target="http://www.news-story.co.kr/news/articleView.html?idxno=55787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www.kado.net/news/articleView.html?idxno=1034576" TargetMode="External"/><Relationship Id="rId5" Type="http://schemas.openxmlformats.org/officeDocument/2006/relationships/hyperlink" Target="https://www.kado.net/news/articleView.html?idxno=1034749" TargetMode="External"/><Relationship Id="rId4" Type="http://schemas.openxmlformats.org/officeDocument/2006/relationships/hyperlink" Target="http://www.jbnews.com/news/articleView.html?idxno=1301594" TargetMode="External"/></Relationships>
</file>

<file path=ppt/notesSlides/_rels/notes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bn-news.co.kr/news/articleView.html?idxno=46748" TargetMode="External"/><Relationship Id="rId7" Type="http://schemas.openxmlformats.org/officeDocument/2006/relationships/hyperlink" Target="http://www.news-story.co.kr/news/articleView.html?idxno=55787" TargetMode="External"/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www.kado.net/news/articleView.html?idxno=1034576" TargetMode="External"/><Relationship Id="rId5" Type="http://schemas.openxmlformats.org/officeDocument/2006/relationships/hyperlink" Target="https://www.kado.net/news/articleView.html?idxno=1034749" TargetMode="External"/><Relationship Id="rId4" Type="http://schemas.openxmlformats.org/officeDocument/2006/relationships/hyperlink" Target="http://www.jbnews.com/news/articleView.html?idxno=1301594" TargetMode="External"/></Relationships>
</file>

<file path=ppt/notesSlides/_rels/notes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bn-news.co.kr/news/articleView.html?idxno=46748" TargetMode="External"/><Relationship Id="rId7" Type="http://schemas.openxmlformats.org/officeDocument/2006/relationships/hyperlink" Target="http://www.news-story.co.kr/news/articleView.html?idxno=55787" TargetMode="External"/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www.kado.net/news/articleView.html?idxno=1034576" TargetMode="External"/><Relationship Id="rId5" Type="http://schemas.openxmlformats.org/officeDocument/2006/relationships/hyperlink" Target="https://www.kado.net/news/articleView.html?idxno=1034749" TargetMode="External"/><Relationship Id="rId4" Type="http://schemas.openxmlformats.org/officeDocument/2006/relationships/hyperlink" Target="http://www.jbnews.com/news/articleView.html?idxno=1301594" TargetMode="External"/></Relationships>
</file>

<file path=ppt/notesSlides/_rels/notes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bn-news.co.kr/news/articleView.html?idxno=46748" TargetMode="External"/><Relationship Id="rId7" Type="http://schemas.openxmlformats.org/officeDocument/2006/relationships/hyperlink" Target="http://www.news-story.co.kr/news/articleView.html?idxno=55787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www.kado.net/news/articleView.html?idxno=1034576" TargetMode="External"/><Relationship Id="rId5" Type="http://schemas.openxmlformats.org/officeDocument/2006/relationships/hyperlink" Target="https://www.kado.net/news/articleView.html?idxno=1034749" TargetMode="External"/><Relationship Id="rId4" Type="http://schemas.openxmlformats.org/officeDocument/2006/relationships/hyperlink" Target="http://www.jbnews.com/news/articleView.html?idxno=1301594" TargetMode="Externa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news.joins.com/article/23444206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bn-news.co.kr/news/articleView.html?idxno=46748" TargetMode="External"/><Relationship Id="rId7" Type="http://schemas.openxmlformats.org/officeDocument/2006/relationships/hyperlink" Target="http://www.news-story.co.kr/news/articleView.html?idxno=55787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www.kado.net/news/articleView.html?idxno=1034576" TargetMode="External"/><Relationship Id="rId5" Type="http://schemas.openxmlformats.org/officeDocument/2006/relationships/hyperlink" Target="https://www.kado.net/news/articleView.html?idxno=1034749" TargetMode="External"/><Relationship Id="rId4" Type="http://schemas.openxmlformats.org/officeDocument/2006/relationships/hyperlink" Target="http://www.jbnews.com/news/articleView.html?idxno=1301594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bn-news.co.kr/news/articleView.html?idxno=46748" TargetMode="External"/><Relationship Id="rId7" Type="http://schemas.openxmlformats.org/officeDocument/2006/relationships/hyperlink" Target="http://www.news-story.co.kr/news/articleView.html?idxno=55787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www.kado.net/news/articleView.html?idxno=1034576" TargetMode="External"/><Relationship Id="rId5" Type="http://schemas.openxmlformats.org/officeDocument/2006/relationships/hyperlink" Target="https://www.kado.net/news/articleView.html?idxno=1034749" TargetMode="External"/><Relationship Id="rId4" Type="http://schemas.openxmlformats.org/officeDocument/2006/relationships/hyperlink" Target="http://www.jbnews.com/news/articleView.html?idxno=1301594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bn-news.co.kr/news/articleView.html?idxno=46748" TargetMode="External"/><Relationship Id="rId7" Type="http://schemas.openxmlformats.org/officeDocument/2006/relationships/hyperlink" Target="http://www.news-story.co.kr/news/articleView.html?idxno=55787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www.kado.net/news/articleView.html?idxno=1034576" TargetMode="External"/><Relationship Id="rId5" Type="http://schemas.openxmlformats.org/officeDocument/2006/relationships/hyperlink" Target="https://www.kado.net/news/articleView.html?idxno=1034749" TargetMode="External"/><Relationship Id="rId4" Type="http://schemas.openxmlformats.org/officeDocument/2006/relationships/hyperlink" Target="http://www.jbnews.com/news/articleView.html?idxno=1301594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bn-news.co.kr/news/articleView.html?idxno=46748" TargetMode="External"/><Relationship Id="rId7" Type="http://schemas.openxmlformats.org/officeDocument/2006/relationships/hyperlink" Target="http://www.news-story.co.kr/news/articleView.html?idxno=55787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www.kado.net/news/articleView.html?idxno=1034576" TargetMode="External"/><Relationship Id="rId5" Type="http://schemas.openxmlformats.org/officeDocument/2006/relationships/hyperlink" Target="https://www.kado.net/news/articleView.html?idxno=1034749" TargetMode="External"/><Relationship Id="rId4" Type="http://schemas.openxmlformats.org/officeDocument/2006/relationships/hyperlink" Target="http://www.jbnews.com/news/articleView.html?idxno=1301594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ko-KR" sz="1200">
                <a:latin typeface="Arial"/>
                <a:ea typeface="Arial"/>
                <a:cs typeface="Arial"/>
                <a:sym typeface="Arial"/>
              </a:rPr>
              <a:t>http://minheeblog.tistory.com/category/PPT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78825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4" name="Google Shape;15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출처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ko-KR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http://www.nbn-news.co.kr/news/articleView.html?idxno=46748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ko-KR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http://www.jbnews.com/news/articleView.html?idxno=1301594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ko-KR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https://www.kado.net/news/articleView.html?idxno=1034749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ko-KR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https://www.kado.net/news/articleView.html?idxno=1034576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ko-KR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7"/>
              </a:rPr>
              <a:t>http://www.news-story.co.kr/news/articleView.html?idxno=55787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429325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4" name="Google Shape;15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ko-KR" dirty="0">
                <a:latin typeface="Arial"/>
                <a:ea typeface="Arial"/>
                <a:cs typeface="Arial"/>
                <a:sym typeface="Arial"/>
              </a:rPr>
              <a:t>출처</a:t>
            </a:r>
            <a:endParaRPr dirty="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ko-KR" sz="11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http://www.nbn-news.co.kr/news/articleView.html?idxno=46748</a:t>
            </a:r>
            <a:endParaRPr dirty="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ko-KR" sz="11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http://www.jbnews.com/news/articleView.html?idxno=1301594</a:t>
            </a:r>
            <a:endParaRPr dirty="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ko-KR" sz="11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https://www.kado.net/news/articleView.html?idxno=1034749</a:t>
            </a:r>
            <a:endParaRPr dirty="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ko-KR" sz="11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https://www.kado.net/news/articleView.html?idxno=1034576</a:t>
            </a:r>
            <a:endParaRPr dirty="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ko-KR" sz="11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7"/>
              </a:rPr>
              <a:t>http://www.news-story.co.kr/news/articleView.html?idxno=55787</a:t>
            </a:r>
            <a:endParaRPr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096270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9285091085_2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2" name="Google Shape;362;g9285091085_2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ko-KR" sz="1200">
                <a:latin typeface="Arial"/>
                <a:ea typeface="Arial"/>
                <a:cs typeface="Arial"/>
                <a:sym typeface="Arial"/>
              </a:rPr>
              <a:t>http://minheeblog.tistory.com/category/PPT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" name="Google Shape;363;g9285091085_2_3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439073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9534d822b6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0" name="Google Shape;370;g9534d822b6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출처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ko-KR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http://www.nbn-news.co.kr/news/articleView.html?idxno=46748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ko-KR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http://www.jbnews.com/news/articleView.html?idxno=1301594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ko-KR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https://www.kado.net/news/articleView.html?idxno=1034749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ko-KR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https://www.kado.net/news/articleView.html?idxno=1034576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ko-KR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7"/>
              </a:rPr>
              <a:t>http://www.news-story.co.kr/news/articleView.html?idxno=55787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1" name="Google Shape;371;g9534d822b6_0_3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362677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9534d822b6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0" name="Google Shape;370;g9534d822b6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출처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ko-KR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http://www.nbn-news.co.kr/news/articleView.html?idxno=46748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ko-KR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http://www.jbnews.com/news/articleView.html?idxno=1301594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ko-KR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https://www.kado.net/news/articleView.html?idxno=1034749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ko-KR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https://www.kado.net/news/articleView.html?idxno=1034576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ko-KR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7"/>
              </a:rPr>
              <a:t>http://www.news-story.co.kr/news/articleView.html?idxno=55787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1" name="Google Shape;371;g9534d822b6_0_3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388700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9534d822b6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0" name="Google Shape;370;g9534d822b6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출처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ko-KR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http://www.nbn-news.co.kr/news/articleView.html?idxno=46748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ko-KR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http://www.jbnews.com/news/articleView.html?idxno=1301594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ko-KR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https://www.kado.net/news/articleView.html?idxno=1034749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ko-KR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https://www.kado.net/news/articleView.html?idxno=1034576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ko-KR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7"/>
              </a:rPr>
              <a:t>http://www.news-story.co.kr/news/articleView.html?idxno=55787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1" name="Google Shape;371;g9534d822b6_0_3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477156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9534d822b6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0" name="Google Shape;370;g9534d822b6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출처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ko-KR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http://www.nbn-news.co.kr/news/articleView.html?idxno=46748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ko-KR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http://www.jbnews.com/news/articleView.html?idxno=1301594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ko-KR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https://www.kado.net/news/articleView.html?idxno=1034749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ko-KR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https://www.kado.net/news/articleView.html?idxno=1034576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ko-KR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7"/>
              </a:rPr>
              <a:t>http://www.news-story.co.kr/news/articleView.html?idxno=55787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1" name="Google Shape;371;g9534d822b6_0_3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914090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9534d822b6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0" name="Google Shape;370;g9534d822b6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출처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ko-KR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http://www.nbn-news.co.kr/news/articleView.html?idxno=46748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ko-KR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http://www.jbnews.com/news/articleView.html?idxno=1301594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ko-KR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https://www.kado.net/news/articleView.html?idxno=1034749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ko-KR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https://www.kado.net/news/articleView.html?idxno=1034576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ko-KR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7"/>
              </a:rPr>
              <a:t>http://www.news-story.co.kr/news/articleView.html?idxno=55787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1" name="Google Shape;371;g9534d822b6_0_3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93204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9534d822b6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0" name="Google Shape;370;g9534d822b6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출처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ko-KR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http://www.nbn-news.co.kr/news/articleView.html?idxno=46748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ko-KR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http://www.jbnews.com/news/articleView.html?idxno=1301594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ko-KR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https://www.kado.net/news/articleView.html?idxno=1034749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ko-KR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https://www.kado.net/news/articleView.html?idxno=1034576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ko-KR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7"/>
              </a:rPr>
              <a:t>http://www.news-story.co.kr/news/articleView.html?idxno=55787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1" name="Google Shape;371;g9534d822b6_0_3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457830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9534d822b6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0" name="Google Shape;370;g9534d822b6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출처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ko-KR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http://www.nbn-news.co.kr/news/articleView.html?idxno=46748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ko-KR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http://www.jbnews.com/news/articleView.html?idxno=1301594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ko-KR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https://www.kado.net/news/articleView.html?idxno=1034749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ko-KR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https://www.kado.net/news/articleView.html?idxno=1034576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ko-KR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7"/>
              </a:rPr>
              <a:t>http://www.news-story.co.kr/news/articleView.html?idxno=55787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1" name="Google Shape;371;g9534d822b6_0_3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506405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ko-KR" sz="1200">
                <a:latin typeface="Arial"/>
                <a:ea typeface="Arial"/>
                <a:cs typeface="Arial"/>
                <a:sym typeface="Arial"/>
              </a:rPr>
              <a:t>http://minheeblog.tistory.com/category/PPT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2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7558480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9534d822b6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0" name="Google Shape;370;g9534d822b6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출처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ko-KR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http://www.nbn-news.co.kr/news/articleView.html?idxno=46748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ko-KR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http://www.jbnews.com/news/articleView.html?idxno=1301594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ko-KR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https://www.kado.net/news/articleView.html?idxno=1034749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ko-KR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https://www.kado.net/news/articleView.html?idxno=1034576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ko-KR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7"/>
              </a:rPr>
              <a:t>http://www.news-story.co.kr/news/articleView.html?idxno=55787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1" name="Google Shape;371;g9534d822b6_0_3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535459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9534d822b6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0" name="Google Shape;370;g9534d822b6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출처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ko-KR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http://www.nbn-news.co.kr/news/articleView.html?idxno=46748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ko-KR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http://www.jbnews.com/news/articleView.html?idxno=1301594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ko-KR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https://www.kado.net/news/articleView.html?idxno=1034749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ko-KR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https://www.kado.net/news/articleView.html?idxno=1034576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ko-KR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7"/>
              </a:rPr>
              <a:t>http://www.news-story.co.kr/news/articleView.html?idxno=55787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1" name="Google Shape;371;g9534d822b6_0_3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6663544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9534d822b6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0" name="Google Shape;370;g9534d822b6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출처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ko-KR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http://www.nbn-news.co.kr/news/articleView.html?idxno=46748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ko-KR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http://www.jbnews.com/news/articleView.html?idxno=1301594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ko-KR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https://www.kado.net/news/articleView.html?idxno=1034749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ko-KR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https://www.kado.net/news/articleView.html?idxno=1034576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ko-KR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7"/>
              </a:rPr>
              <a:t>http://www.news-story.co.kr/news/articleView.html?idxno=55787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1" name="Google Shape;371;g9534d822b6_0_3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22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083009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9534d822b6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0" name="Google Shape;370;g9534d822b6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출처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ko-KR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http://www.nbn-news.co.kr/news/articleView.html?idxno=46748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ko-KR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http://www.jbnews.com/news/articleView.html?idxno=1301594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ko-KR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https://www.kado.net/news/articleView.html?idxno=1034749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ko-KR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https://www.kado.net/news/articleView.html?idxno=1034576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ko-KR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7"/>
              </a:rPr>
              <a:t>http://www.news-story.co.kr/news/articleView.html?idxno=55787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1" name="Google Shape;371;g9534d822b6_0_3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23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029040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9534d822b6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0" name="Google Shape;370;g9534d822b6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출처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ko-KR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http://www.nbn-news.co.kr/news/articleView.html?idxno=46748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ko-KR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http://www.jbnews.com/news/articleView.html?idxno=1301594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ko-KR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https://www.kado.net/news/articleView.html?idxno=1034749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ko-KR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https://www.kado.net/news/articleView.html?idxno=1034576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ko-KR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7"/>
              </a:rPr>
              <a:t>http://www.news-story.co.kr/news/articleView.html?idxno=55787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1" name="Google Shape;371;g9534d822b6_0_3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24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369516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0" name="Google Shape;420;p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ko-KR" sz="1200">
                <a:latin typeface="Arial"/>
                <a:ea typeface="Arial"/>
                <a:cs typeface="Arial"/>
                <a:sym typeface="Arial"/>
              </a:rPr>
              <a:t>http://minheeblog.tistory.com/category/PPT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3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25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8964964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8" name="Google Shape;428;p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출처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ko-KR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http://www.nbn-news.co.kr/news/articleView.html?idxno=46748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ko-KR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http://www.jbnews.com/news/articleView.html?idxno=1301594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ko-KR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https://www.kado.net/news/articleView.html?idxno=1034749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ko-KR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https://www.kado.net/news/articleView.html?idxno=1034576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ko-KR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7"/>
              </a:rPr>
              <a:t>http://www.news-story.co.kr/news/articleView.html?idxno=55787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" name="Google Shape;429;p3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26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0923479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0" name="Google Shape;420;p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ko-KR" sz="1200">
                <a:latin typeface="Arial"/>
                <a:ea typeface="Arial"/>
                <a:cs typeface="Arial"/>
                <a:sym typeface="Arial"/>
              </a:rPr>
              <a:t>http://minheeblog.tistory.com/category/PPT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3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27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9730259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8" name="Google Shape;428;p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출처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ko-KR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http://www.nbn-news.co.kr/news/articleView.html?idxno=46748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ko-KR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http://www.jbnews.com/news/articleView.html?idxno=1301594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ko-KR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https://www.kado.net/news/articleView.html?idxno=1034749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ko-KR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https://www.kado.net/news/articleView.html?idxno=1034576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ko-KR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7"/>
              </a:rPr>
              <a:t>http://www.news-story.co.kr/news/articleView.html?idxno=55787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" name="Google Shape;429;p3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28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4627398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8" name="Google Shape;428;p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출처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ko-KR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http://www.nbn-news.co.kr/news/articleView.html?idxno=46748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ko-KR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http://www.jbnews.com/news/articleView.html?idxno=1301594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ko-KR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https://www.kado.net/news/articleView.html?idxno=1034749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ko-KR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https://www.kado.net/news/articleView.html?idxno=1034576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ko-KR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7"/>
              </a:rPr>
              <a:t>http://www.news-story.co.kr/news/articleView.html?idxno=55787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" name="Google Shape;429;p3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29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598738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ko-KR" sz="1200">
                <a:latin typeface="Arial"/>
                <a:ea typeface="Arial"/>
                <a:cs typeface="Arial"/>
                <a:sym typeface="Arial"/>
              </a:rPr>
              <a:t>http://minheeblog.tistory.com/category/PPT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2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7478685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8" name="Google Shape;428;p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출처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ko-KR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http://www.nbn-news.co.kr/news/articleView.html?idxno=46748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ko-KR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http://www.jbnews.com/news/articleView.html?idxno=1301594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ko-KR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https://www.kado.net/news/articleView.html?idxno=1034749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ko-KR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https://www.kado.net/news/articleView.html?idxno=1034576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ko-KR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7"/>
              </a:rPr>
              <a:t>http://www.news-story.co.kr/news/articleView.html?idxno=55787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" name="Google Shape;429;p3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30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544400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8" name="Google Shape;428;p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출처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ko-KR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http://www.nbn-news.co.kr/news/articleView.html?idxno=46748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ko-KR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http://www.jbnews.com/news/articleView.html?idxno=1301594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ko-KR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https://www.kado.net/news/articleView.html?idxno=1034749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ko-KR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https://www.kado.net/news/articleView.html?idxno=1034576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ko-KR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7"/>
              </a:rPr>
              <a:t>http://www.news-story.co.kr/news/articleView.html?idxno=55787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" name="Google Shape;429;p3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31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5028637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4" name="Google Shape;15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출처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ko-KR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http://www.nbn-news.co.kr/news/articleView.html?idxno=46748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ko-KR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http://www.jbnews.com/news/articleView.html?idxno=1301594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ko-KR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https://www.kado.net/news/articleView.html?idxno=1034749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ko-KR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https://www.kado.net/news/articleView.html?idxno=1034576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ko-KR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7"/>
              </a:rPr>
              <a:t>http://www.news-story.co.kr/news/articleView.html?idxno=55787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32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9431426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4" name="Google Shape;15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출처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ko-KR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http://www.nbn-news.co.kr/news/articleView.html?idxno=46748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ko-KR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http://www.jbnews.com/news/articleView.html?idxno=1301594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ko-KR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https://www.kado.net/news/articleView.html?idxno=1034749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ko-KR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https://www.kado.net/news/articleView.html?idxno=1034576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ko-KR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7"/>
              </a:rPr>
              <a:t>http://www.news-story.co.kr/news/articleView.html?idxno=55787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33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9497344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4" name="Google Shape;15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출처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ko-KR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http://www.nbn-news.co.kr/news/articleView.html?idxno=46748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ko-KR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http://www.jbnews.com/news/articleView.html?idxno=1301594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ko-KR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https://www.kado.net/news/articleView.html?idxno=1034749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ko-KR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https://www.kado.net/news/articleView.html?idxno=1034576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ko-KR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7"/>
              </a:rPr>
              <a:t>http://www.news-story.co.kr/news/articleView.html?idxno=55787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34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5164819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89" name="Google Shape;789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ko-KR" sz="1200">
                <a:latin typeface="Arial"/>
                <a:ea typeface="Arial"/>
                <a:cs typeface="Arial"/>
                <a:sym typeface="Arial"/>
              </a:rPr>
              <a:t>http://minheeblog.tistory.com/category/PPT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0" name="Google Shape;790;p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35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8560220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9534d822b6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0" name="Google Shape;370;g9534d822b6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1" name="Google Shape;371;g9534d822b6_0_3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36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755119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91522bb8f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2" name="Google Shape;122;g91522bb8f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ko-KR" sz="1200">
                <a:latin typeface="Arial"/>
                <a:ea typeface="Arial"/>
                <a:cs typeface="Arial"/>
                <a:sym typeface="Arial"/>
              </a:rPr>
              <a:t>http://minheeblog.tistory.com/category/PPT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g91522bb8fe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240768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0" name="Google Shape;130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출처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ko-KR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https://news.joins.com/article/23444206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591813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4" name="Google Shape;154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출처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ko-KR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http://www.nbn-news.co.kr/news/articleView.html?idxno=46748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ko-KR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http://www.jbnews.com/news/articleView.html?idxno=1301594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ko-KR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https://www.kado.net/news/articleView.html?idxno=1034749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ko-KR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https://www.kado.net/news/articleView.html?idxno=1034576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ko-KR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7"/>
              </a:rPr>
              <a:t>http://www.news-story.co.kr/news/articleView.html?idxno=55787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767384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4" name="Google Shape;15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출처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ko-KR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http://www.nbn-news.co.kr/news/articleView.html?idxno=46748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ko-KR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http://www.jbnews.com/news/articleView.html?idxno=1301594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ko-KR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https://www.kado.net/news/articleView.html?idxno=1034749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ko-KR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https://www.kado.net/news/articleView.html?idxno=1034576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ko-KR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7"/>
              </a:rPr>
              <a:t>http://www.news-story.co.kr/news/articleView.html?idxno=55787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914296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4" name="Google Shape;15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출처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ko-KR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http://www.nbn-news.co.kr/news/articleView.html?idxno=46748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ko-KR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http://www.jbnews.com/news/articleView.html?idxno=1301594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ko-KR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https://www.kado.net/news/articleView.html?idxno=1034749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ko-KR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https://www.kado.net/news/articleView.html?idxno=1034576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ko-KR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7"/>
              </a:rPr>
              <a:t>http://www.news-story.co.kr/news/articleView.html?idxno=55787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054190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9534d822b6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4" name="Google Shape;244;g9534d822b6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출처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ko-KR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http://www.nbn-news.co.kr/news/articleView.html?idxno=46748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ko-KR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http://www.jbnews.com/news/articleView.html?idxno=1301594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ko-KR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https://www.kado.net/news/articleView.html?idxno=1034749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ko-KR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https://www.kado.net/news/articleView.html?idxno=1034576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ko-KR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7"/>
              </a:rPr>
              <a:t>http://www.news-story.co.kr/news/articleView.html?idxno=55787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g9534d822b6_0_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61669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1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1조 슬기로운 데청생활</a:t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23"/>
          <p:cNvSpPr txBox="1">
            <a:spLocks noGrp="1"/>
          </p:cNvSpPr>
          <p:nvPr>
            <p:ph type="body" idx="1"/>
          </p:nvPr>
        </p:nvSpPr>
        <p:spPr>
          <a:xfrm rot="5400000">
            <a:off x="2309018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2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4"/>
          <p:cNvSpPr txBox="1">
            <a:spLocks noGrp="1"/>
          </p:cNvSpPr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24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2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15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5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1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1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" name="Google Shape;28;p1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1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7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algun Gothic"/>
              <a:buNone/>
              <a:defRPr sz="4000" b="1" cap="none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17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1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1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>
                <a:latin typeface="Arial"/>
                <a:ea typeface="Arial"/>
                <a:cs typeface="Arial"/>
                <a:sym typeface="Arial"/>
              </a:defRPr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40" name="Google Shape;40;p18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>
                <a:latin typeface="Arial"/>
                <a:ea typeface="Arial"/>
                <a:cs typeface="Arial"/>
                <a:sym typeface="Arial"/>
              </a:defRPr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41" name="Google Shape;41;p1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9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19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7" name="Google Shape;47;p19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8" name="Google Shape;48;p19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9" name="Google Shape;49;p19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50" name="Google Shape;50;p1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2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2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1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None/>
              <a:defRPr sz="2000" b="1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1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>
                <a:latin typeface="Arial"/>
                <a:ea typeface="Arial"/>
                <a:cs typeface="Arial"/>
                <a:sym typeface="Arial"/>
              </a:defRPr>
            </a:lvl1pPr>
            <a:lvl2pPr marL="914400" lvl="1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21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2" name="Google Shape;62;p2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2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2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None/>
              <a:defRPr sz="2000" b="1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2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68" name="Google Shape;68;p22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9" name="Google Shape;69;p2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2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2" name="Google Shape;12;p1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3" name="Google Shape;13;p1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4" name="Google Shape;14;p1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6.png"/><Relationship Id="rId4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4.png"/><Relationship Id="rId4" Type="http://schemas.openxmlformats.org/officeDocument/2006/relationships/image" Target="../media/image1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41.png"/><Relationship Id="rId4" Type="http://schemas.openxmlformats.org/officeDocument/2006/relationships/image" Target="../media/image1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jpg"/><Relationship Id="rId5" Type="http://schemas.openxmlformats.org/officeDocument/2006/relationships/image" Target="../media/image12.png"/><Relationship Id="rId4" Type="http://schemas.openxmlformats.org/officeDocument/2006/relationships/image" Target="../media/image4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laticon.com/" TargetMode="External"/><Relationship Id="rId3" Type="http://schemas.openxmlformats.org/officeDocument/2006/relationships/hyperlink" Target="http://www.nbn-news.co.kr/news/articleView.html?idxno=46748" TargetMode="External"/><Relationship Id="rId7" Type="http://schemas.openxmlformats.org/officeDocument/2006/relationships/hyperlink" Target="http://www.news-story.co.kr/news/articleView.html?idxno=55787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kado.net/news/articleView.html?idxno=1034576" TargetMode="External"/><Relationship Id="rId5" Type="http://schemas.openxmlformats.org/officeDocument/2006/relationships/hyperlink" Target="https://www.kado.net/news/articleView.html?idxno=1034749" TargetMode="External"/><Relationship Id="rId4" Type="http://schemas.openxmlformats.org/officeDocument/2006/relationships/hyperlink" Target="http://www.jbnews.com/news/articleView.html?idxno=1301594" TargetMode="External"/><Relationship Id="rId9" Type="http://schemas.openxmlformats.org/officeDocument/2006/relationships/hyperlink" Target="https://thenounproject.com/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jpe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"/>
          <p:cNvPicPr preferRelativeResize="0"/>
          <p:nvPr/>
        </p:nvPicPr>
        <p:blipFill rotWithShape="1">
          <a:blip r:embed="rId3">
            <a:alphaModFix/>
          </a:blip>
          <a:srcRect b="12362"/>
          <a:stretch/>
        </p:blipFill>
        <p:spPr>
          <a:xfrm>
            <a:off x="7757725" y="6389589"/>
            <a:ext cx="1386275" cy="417612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"/>
          <p:cNvSpPr/>
          <p:nvPr/>
        </p:nvSpPr>
        <p:spPr>
          <a:xfrm>
            <a:off x="0" y="495299"/>
            <a:ext cx="9144000" cy="5868889"/>
          </a:xfrm>
          <a:prstGeom prst="rect">
            <a:avLst/>
          </a:prstGeom>
          <a:solidFill>
            <a:srgbClr val="17365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1"/>
          <p:cNvSpPr txBox="1"/>
          <p:nvPr/>
        </p:nvSpPr>
        <p:spPr>
          <a:xfrm>
            <a:off x="0" y="5392521"/>
            <a:ext cx="91440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 dirty="0">
                <a:solidFill>
                  <a:schemeClr val="lt1"/>
                </a:solidFill>
                <a:latin typeface="a시월구일1" panose="02020600000000000000" pitchFamily="18" charset="-127"/>
                <a:ea typeface="a시월구일1" panose="02020600000000000000" pitchFamily="18" charset="-127"/>
                <a:sym typeface="Arial"/>
              </a:rPr>
              <a:t>1조 슬기로운 </a:t>
            </a:r>
            <a:r>
              <a:rPr lang="ko-KR" sz="1800" b="0" i="0" u="none" strike="noStrike" cap="none" dirty="0" err="1">
                <a:solidFill>
                  <a:schemeClr val="lt1"/>
                </a:solidFill>
                <a:latin typeface="a시월구일1" panose="02020600000000000000" pitchFamily="18" charset="-127"/>
                <a:ea typeface="a시월구일1" panose="02020600000000000000" pitchFamily="18" charset="-127"/>
                <a:sym typeface="Arial"/>
              </a:rPr>
              <a:t>데청생활</a:t>
            </a:r>
            <a:endParaRPr sz="1050" b="0" i="0" u="none" strike="noStrike" cap="none" dirty="0">
              <a:solidFill>
                <a:schemeClr val="lt1"/>
              </a:solidFill>
              <a:latin typeface="a시월구일1" panose="02020600000000000000" pitchFamily="18" charset="-127"/>
              <a:ea typeface="a시월구일1" panose="02020600000000000000" pitchFamily="18" charset="-127"/>
              <a:sym typeface="Arial"/>
            </a:endParaRPr>
          </a:p>
        </p:txBody>
      </p:sp>
      <p:pic>
        <p:nvPicPr>
          <p:cNvPr id="92" name="Google Shape;92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0875" y="95213"/>
            <a:ext cx="2462439" cy="3078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그룹 1"/>
          <p:cNvGrpSpPr/>
          <p:nvPr/>
        </p:nvGrpSpPr>
        <p:grpSpPr>
          <a:xfrm>
            <a:off x="70875" y="2437866"/>
            <a:ext cx="9139739" cy="3323946"/>
            <a:chOff x="1065968" y="1848959"/>
            <a:chExt cx="7298971" cy="3323946"/>
          </a:xfrm>
        </p:grpSpPr>
        <p:sp>
          <p:nvSpPr>
            <p:cNvPr id="93" name="Google Shape;93;p1"/>
            <p:cNvSpPr txBox="1"/>
            <p:nvPr/>
          </p:nvSpPr>
          <p:spPr>
            <a:xfrm>
              <a:off x="1065968" y="1848959"/>
              <a:ext cx="7298971" cy="33239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just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400"/>
                <a:buFont typeface="Arial"/>
                <a:buNone/>
              </a:pPr>
              <a:r>
                <a:rPr lang="en-US" altLang="ko-KR" sz="5000" b="0" i="0" u="none" strike="noStrike" cap="none" dirty="0" smtClean="0">
                  <a:solidFill>
                    <a:schemeClr val="lt1"/>
                  </a:solidFill>
                  <a:latin typeface="a시월구일2" panose="02020600000000000000" pitchFamily="18" charset="-127"/>
                  <a:ea typeface="a시월구일2" panose="02020600000000000000" pitchFamily="18" charset="-127"/>
                  <a:sym typeface="Arial"/>
                </a:rPr>
                <a:t>     </a:t>
              </a:r>
              <a:r>
                <a:rPr lang="ko-KR" sz="5000" b="0" i="0" u="none" strike="noStrike" cap="none" dirty="0" smtClean="0">
                  <a:solidFill>
                    <a:schemeClr val="lt1"/>
                  </a:solidFill>
                  <a:latin typeface="a시월구일2" panose="02020600000000000000" pitchFamily="18" charset="-127"/>
                  <a:ea typeface="a시월구일2" panose="02020600000000000000" pitchFamily="18" charset="-127"/>
                  <a:sym typeface="Arial"/>
                </a:rPr>
                <a:t>해양</a:t>
              </a:r>
              <a:r>
                <a:rPr lang="ko-KR" altLang="en-US" sz="5000" dirty="0" smtClean="0">
                  <a:solidFill>
                    <a:schemeClr val="lt1"/>
                  </a:solidFill>
                  <a:latin typeface="a시월구일2" panose="02020600000000000000" pitchFamily="18" charset="-127"/>
                  <a:ea typeface="a시월구일2" panose="02020600000000000000" pitchFamily="18" charset="-127"/>
                </a:rPr>
                <a:t>경찰청</a:t>
              </a:r>
              <a:endParaRPr lang="en-US" altLang="ko-KR" sz="5000" b="0" i="0" u="none" strike="noStrike" cap="none" dirty="0" smtClean="0">
                <a:solidFill>
                  <a:schemeClr val="lt1"/>
                </a:solidFill>
                <a:latin typeface="a시월구일2" panose="02020600000000000000" pitchFamily="18" charset="-127"/>
                <a:ea typeface="a시월구일2" panose="02020600000000000000" pitchFamily="18" charset="-127"/>
                <a:sym typeface="Arial"/>
              </a:endParaRPr>
            </a:p>
            <a:p>
              <a:pPr marL="0" marR="0" lvl="0" indent="0" algn="just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400"/>
                <a:buFont typeface="Arial"/>
                <a:buNone/>
              </a:pPr>
              <a:endParaRPr sz="1000" b="0" i="0" u="none" strike="noStrike" cap="none" dirty="0">
                <a:solidFill>
                  <a:schemeClr val="lt1"/>
                </a:solidFill>
                <a:latin typeface="a시월구일2" panose="02020600000000000000" pitchFamily="18" charset="-127"/>
                <a:ea typeface="a시월구일2" panose="02020600000000000000" pitchFamily="18" charset="-127"/>
                <a:sym typeface="Arial"/>
              </a:endParaRPr>
            </a:p>
            <a:p>
              <a:pPr marL="0" marR="0" lvl="0" indent="0" algn="just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400"/>
                <a:buFont typeface="Arial"/>
                <a:buNone/>
              </a:pPr>
              <a:r>
                <a:rPr lang="ko-KR" altLang="en-US" sz="5000" dirty="0" smtClean="0">
                  <a:solidFill>
                    <a:schemeClr val="lt1"/>
                  </a:solidFill>
                  <a:latin typeface="a시월구일2" panose="02020600000000000000" pitchFamily="18" charset="-127"/>
                  <a:ea typeface="a시월구일2" panose="02020600000000000000" pitchFamily="18" charset="-127"/>
                </a:rPr>
                <a:t>     구조대 강화 시스템</a:t>
              </a:r>
              <a:endParaRPr sz="5000" b="0" i="0" u="none" strike="noStrike" cap="none" dirty="0">
                <a:solidFill>
                  <a:schemeClr val="lt1"/>
                </a:solidFill>
                <a:latin typeface="a시월구일2" panose="02020600000000000000" pitchFamily="18" charset="-127"/>
                <a:ea typeface="a시월구일2" panose="02020600000000000000" pitchFamily="18" charset="-127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400"/>
                <a:buFont typeface="Arial"/>
                <a:buNone/>
              </a:pPr>
              <a:endParaRPr sz="5000" b="0" i="0" u="none" strike="noStrike" cap="none" dirty="0">
                <a:solidFill>
                  <a:schemeClr val="lt1"/>
                </a:solidFill>
                <a:latin typeface="a시월구일2" panose="02020600000000000000" pitchFamily="18" charset="-127"/>
                <a:ea typeface="a시월구일2" panose="02020600000000000000" pitchFamily="18" charset="-127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400"/>
                <a:buFont typeface="Arial"/>
                <a:buNone/>
              </a:pPr>
              <a:endParaRPr sz="5000" b="0" i="0" u="none" strike="noStrike" cap="none" dirty="0">
                <a:solidFill>
                  <a:schemeClr val="lt1"/>
                </a:solidFill>
                <a:latin typeface="a시월구일2" panose="02020600000000000000" pitchFamily="18" charset="-127"/>
                <a:ea typeface="a시월구일2" panose="02020600000000000000" pitchFamily="18" charset="-127"/>
                <a:sym typeface="Arial"/>
              </a:endParaRPr>
            </a:p>
          </p:txBody>
        </p:sp>
        <p:sp>
          <p:nvSpPr>
            <p:cNvPr id="94" name="Google Shape;94;p1"/>
            <p:cNvSpPr txBox="1"/>
            <p:nvPr/>
          </p:nvSpPr>
          <p:spPr>
            <a:xfrm>
              <a:off x="1841626" y="3818091"/>
              <a:ext cx="5508885" cy="307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just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1" i="0" u="none" strike="noStrike" cap="none">
                <a:solidFill>
                  <a:srgbClr val="0F243E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E0D407BC-32DF-4ADC-B950-364C06964317}"/>
              </a:ext>
            </a:extLst>
          </p:cNvPr>
          <p:cNvSpPr/>
          <p:nvPr/>
        </p:nvSpPr>
        <p:spPr>
          <a:xfrm>
            <a:off x="914649" y="812265"/>
            <a:ext cx="636163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ko-KR" altLang="en-US" sz="1600" dirty="0" smtClean="0">
                <a:solidFill>
                  <a:schemeClr val="tx1"/>
                </a:solidFill>
                <a:latin typeface="a시월구일2" panose="02020600000000000000" pitchFamily="18" charset="-127"/>
                <a:ea typeface="a시월구일2" panose="02020600000000000000" pitchFamily="18" charset="-127"/>
                <a:cs typeface="+mn-cs"/>
              </a:rPr>
              <a:t>해결이 필요한 문제점</a:t>
            </a:r>
            <a:endParaRPr lang="ko-KR" altLang="en-US" sz="1600" dirty="0">
              <a:solidFill>
                <a:schemeClr val="tx1"/>
              </a:solidFill>
              <a:latin typeface="a시월구일2" panose="02020600000000000000" pitchFamily="18" charset="-127"/>
              <a:ea typeface="a시월구일2" panose="02020600000000000000" pitchFamily="18" charset="-127"/>
              <a:cs typeface="+mn-cs"/>
            </a:endParaRPr>
          </a:p>
        </p:txBody>
      </p:sp>
      <p:sp>
        <p:nvSpPr>
          <p:cNvPr id="16" name="화살표: 오각형 15">
            <a:extLst>
              <a:ext uri="{FF2B5EF4-FFF2-40B4-BE49-F238E27FC236}">
                <a16:creationId xmlns:a16="http://schemas.microsoft.com/office/drawing/2014/main" xmlns="" id="{4E738F1C-3360-4AB7-83EC-474EDD7C2B0C}"/>
              </a:ext>
            </a:extLst>
          </p:cNvPr>
          <p:cNvSpPr/>
          <p:nvPr/>
        </p:nvSpPr>
        <p:spPr>
          <a:xfrm>
            <a:off x="527299" y="844247"/>
            <a:ext cx="387350" cy="274591"/>
          </a:xfrm>
          <a:prstGeom prst="homePlate">
            <a:avLst/>
          </a:prstGeom>
          <a:solidFill>
            <a:srgbClr val="17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/>
          <p:cNvGrpSpPr/>
          <p:nvPr/>
        </p:nvGrpSpPr>
        <p:grpSpPr>
          <a:xfrm>
            <a:off x="3595937" y="1855925"/>
            <a:ext cx="1952126" cy="2449286"/>
            <a:chOff x="3595937" y="1855925"/>
            <a:chExt cx="1952126" cy="2449286"/>
          </a:xfrm>
        </p:grpSpPr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xmlns="" id="{298FA534-091D-4163-B4E0-AF7CEA3DF37C}"/>
                </a:ext>
              </a:extLst>
            </p:cNvPr>
            <p:cNvSpPr/>
            <p:nvPr/>
          </p:nvSpPr>
          <p:spPr>
            <a:xfrm>
              <a:off x="3595937" y="1855925"/>
              <a:ext cx="1952126" cy="2449286"/>
            </a:xfrm>
            <a:prstGeom prst="roundRect">
              <a:avLst/>
            </a:prstGeom>
            <a:solidFill>
              <a:srgbClr val="C4DB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fa-IR"/>
            </a:p>
          </p:txBody>
        </p:sp>
        <p:sp>
          <p:nvSpPr>
            <p:cNvPr id="24" name="Google Shape;273;p29">
              <a:extLst>
                <a:ext uri="{FF2B5EF4-FFF2-40B4-BE49-F238E27FC236}">
                  <a16:creationId xmlns:a16="http://schemas.microsoft.com/office/drawing/2014/main" xmlns="" id="{9C822F8B-1C81-4E83-A6DA-8F70BB161D5D}"/>
                </a:ext>
              </a:extLst>
            </p:cNvPr>
            <p:cNvSpPr txBox="1"/>
            <p:nvPr/>
          </p:nvSpPr>
          <p:spPr>
            <a:xfrm>
              <a:off x="3702150" y="3624162"/>
              <a:ext cx="1739700" cy="48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b="1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Malgun Gothic"/>
                  <a:sym typeface="Malgun Gothic"/>
                </a:rPr>
                <a:t>구조인원 파악</a:t>
              </a:r>
              <a:endParaRPr sz="18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algun Gothic"/>
                <a:sym typeface="Malgun Gothic"/>
              </a:endParaRPr>
            </a:p>
          </p:txBody>
        </p: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xmlns="" id="{12F9128F-73D4-49FE-96B2-AAC7F5B4101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62347" y="2082923"/>
              <a:ext cx="1219306" cy="1219306"/>
            </a:xfrm>
            <a:prstGeom prst="rect">
              <a:avLst/>
            </a:prstGeom>
          </p:spPr>
        </p:pic>
      </p:grpSp>
      <p:grpSp>
        <p:nvGrpSpPr>
          <p:cNvPr id="5" name="그룹 4"/>
          <p:cNvGrpSpPr/>
          <p:nvPr/>
        </p:nvGrpSpPr>
        <p:grpSpPr>
          <a:xfrm>
            <a:off x="6217835" y="1855925"/>
            <a:ext cx="1952126" cy="2449286"/>
            <a:chOff x="6217835" y="1855925"/>
            <a:chExt cx="1952126" cy="2449286"/>
          </a:xfrm>
        </p:grpSpPr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xmlns="" id="{B312F63E-BA0F-4EF0-B750-A81B6B272741}"/>
                </a:ext>
              </a:extLst>
            </p:cNvPr>
            <p:cNvSpPr/>
            <p:nvPr/>
          </p:nvSpPr>
          <p:spPr>
            <a:xfrm>
              <a:off x="6217835" y="1855925"/>
              <a:ext cx="1952126" cy="2449286"/>
            </a:xfrm>
            <a:prstGeom prst="roundRect">
              <a:avLst/>
            </a:prstGeom>
            <a:solidFill>
              <a:srgbClr val="C4DB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fa-IR"/>
            </a:p>
          </p:txBody>
        </p:sp>
        <p:sp>
          <p:nvSpPr>
            <p:cNvPr id="22" name="Google Shape;272;p29">
              <a:extLst>
                <a:ext uri="{FF2B5EF4-FFF2-40B4-BE49-F238E27FC236}">
                  <a16:creationId xmlns:a16="http://schemas.microsoft.com/office/drawing/2014/main" xmlns="" id="{2A4015C0-A7D0-4A67-B95D-2542BA4E4142}"/>
                </a:ext>
              </a:extLst>
            </p:cNvPr>
            <p:cNvSpPr txBox="1"/>
            <p:nvPr/>
          </p:nvSpPr>
          <p:spPr>
            <a:xfrm>
              <a:off x="6322525" y="3624162"/>
              <a:ext cx="1739700" cy="48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b="1" dirty="0" err="1"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Malgun Gothic"/>
                  <a:sym typeface="Malgun Gothic"/>
                </a:rPr>
                <a:t>골든타임</a:t>
              </a:r>
              <a:endParaRPr sz="18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algun Gothic"/>
                <a:sym typeface="Malgun Gothic"/>
              </a:endParaRPr>
            </a:p>
          </p:txBody>
        </p:sp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xmlns="" id="{B334AC5E-4CFB-4472-BFE5-2614EEF98ED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84245" y="2067123"/>
              <a:ext cx="1219306" cy="1219306"/>
            </a:xfrm>
            <a:prstGeom prst="rect">
              <a:avLst/>
            </a:prstGeom>
          </p:spPr>
        </p:pic>
      </p:grpSp>
      <p:grpSp>
        <p:nvGrpSpPr>
          <p:cNvPr id="3" name="그룹 2"/>
          <p:cNvGrpSpPr/>
          <p:nvPr/>
        </p:nvGrpSpPr>
        <p:grpSpPr>
          <a:xfrm>
            <a:off x="997805" y="1855925"/>
            <a:ext cx="1952126" cy="2449286"/>
            <a:chOff x="997805" y="1855925"/>
            <a:chExt cx="1952126" cy="2449286"/>
          </a:xfrm>
        </p:grpSpPr>
        <p:sp>
          <p:nvSpPr>
            <p:cNvPr id="46" name="사각형: 둥근 모서리 45">
              <a:extLst>
                <a:ext uri="{FF2B5EF4-FFF2-40B4-BE49-F238E27FC236}">
                  <a16:creationId xmlns:a16="http://schemas.microsoft.com/office/drawing/2014/main" xmlns="" id="{9659C008-7829-4760-85A6-803567A399F4}"/>
                </a:ext>
              </a:extLst>
            </p:cNvPr>
            <p:cNvSpPr/>
            <p:nvPr/>
          </p:nvSpPr>
          <p:spPr>
            <a:xfrm>
              <a:off x="997805" y="1855925"/>
              <a:ext cx="1952126" cy="2449286"/>
            </a:xfrm>
            <a:prstGeom prst="roundRect">
              <a:avLst/>
            </a:prstGeom>
            <a:solidFill>
              <a:srgbClr val="C4DB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fa-IR"/>
            </a:p>
          </p:txBody>
        </p:sp>
        <p:sp>
          <p:nvSpPr>
            <p:cNvPr id="17" name="Google Shape;271;p29">
              <a:extLst>
                <a:ext uri="{FF2B5EF4-FFF2-40B4-BE49-F238E27FC236}">
                  <a16:creationId xmlns:a16="http://schemas.microsoft.com/office/drawing/2014/main" xmlns="" id="{D3B8FB62-A27F-4605-BA47-7A2A5E695100}"/>
                </a:ext>
              </a:extLst>
            </p:cNvPr>
            <p:cNvSpPr txBox="1"/>
            <p:nvPr/>
          </p:nvSpPr>
          <p:spPr>
            <a:xfrm>
              <a:off x="1109706" y="3621198"/>
              <a:ext cx="1739700" cy="48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b="1" dirty="0" err="1"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Malgun Gothic"/>
                  <a:sym typeface="Malgun Gothic"/>
                </a:rPr>
                <a:t>출입항</a:t>
              </a:r>
              <a:r>
                <a:rPr lang="ko-KR" sz="1800" b="1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Malgun Gothic"/>
                  <a:sym typeface="Malgun Gothic"/>
                </a:rPr>
                <a:t> 신고서</a:t>
              </a:r>
              <a:endParaRPr sz="18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algun Gothic"/>
                <a:sym typeface="Malgun Gothic"/>
              </a:endParaRPr>
            </a:p>
          </p:txBody>
        </p:sp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xmlns="" id="{068A4957-C466-4C49-8813-69EA0982407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45925" y="2081477"/>
              <a:ext cx="1255885" cy="1255885"/>
            </a:xfrm>
            <a:prstGeom prst="rect">
              <a:avLst/>
            </a:prstGeom>
          </p:spPr>
        </p:pic>
      </p:grpSp>
      <p:sp>
        <p:nvSpPr>
          <p:cNvPr id="61" name="사각형: 둥근 모서리 60">
            <a:extLst>
              <a:ext uri="{FF2B5EF4-FFF2-40B4-BE49-F238E27FC236}">
                <a16:creationId xmlns:a16="http://schemas.microsoft.com/office/drawing/2014/main" xmlns="" id="{87EBC833-1A00-46FC-9B4C-1252A31FF245}"/>
              </a:ext>
            </a:extLst>
          </p:cNvPr>
          <p:cNvSpPr/>
          <p:nvPr/>
        </p:nvSpPr>
        <p:spPr>
          <a:xfrm>
            <a:off x="657808" y="5540448"/>
            <a:ext cx="7828383" cy="576464"/>
          </a:xfrm>
          <a:prstGeom prst="roundRect">
            <a:avLst/>
          </a:prstGeom>
          <a:solidFill>
            <a:srgbClr val="17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b="1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새로운 대책을 마련할 필요성이 있음</a:t>
            </a:r>
          </a:p>
        </p:txBody>
      </p:sp>
      <p:sp>
        <p:nvSpPr>
          <p:cNvPr id="19" name="Google Shape;158;p2"/>
          <p:cNvSpPr/>
          <p:nvPr/>
        </p:nvSpPr>
        <p:spPr>
          <a:xfrm>
            <a:off x="251520" y="115311"/>
            <a:ext cx="4352500" cy="430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ko-KR" sz="2200" b="0" i="0" u="none" strike="noStrike" cap="none" dirty="0">
                <a:solidFill>
                  <a:schemeClr val="lt1"/>
                </a:solidFill>
                <a:latin typeface="a시월구일3" panose="02020600000000000000" pitchFamily="18" charset="-127"/>
                <a:ea typeface="a시월구일3" panose="02020600000000000000" pitchFamily="18" charset="-127"/>
                <a:sym typeface="Arial"/>
              </a:rPr>
              <a:t>01.  서비스 배경 – </a:t>
            </a:r>
            <a:r>
              <a:rPr lang="ko-KR" altLang="en-US" sz="2200" b="0" i="0" u="none" strike="noStrike" cap="none" dirty="0" smtClean="0">
                <a:solidFill>
                  <a:schemeClr val="lt1"/>
                </a:solidFill>
                <a:latin typeface="a시월구일3" panose="02020600000000000000" pitchFamily="18" charset="-127"/>
                <a:ea typeface="a시월구일3" panose="02020600000000000000" pitchFamily="18" charset="-127"/>
                <a:sym typeface="Arial"/>
              </a:rPr>
              <a:t>문제점</a:t>
            </a:r>
            <a:endParaRPr sz="2200" b="0" i="0" u="none" strike="noStrike" cap="none" dirty="0">
              <a:solidFill>
                <a:schemeClr val="lt1"/>
              </a:solidFill>
              <a:latin typeface="a시월구일3" panose="02020600000000000000" pitchFamily="18" charset="-127"/>
              <a:ea typeface="a시월구일3" panose="02020600000000000000" pitchFamily="18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43020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" name="그림 41">
            <a:extLst>
              <a:ext uri="{FF2B5EF4-FFF2-40B4-BE49-F238E27FC236}">
                <a16:creationId xmlns="" xmlns:a16="http://schemas.microsoft.com/office/drawing/2014/main" id="{E4B2AB56-B125-42D5-B3A0-97556D20A38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61646" y="973923"/>
            <a:ext cx="7611797" cy="5188146"/>
          </a:xfrm>
          <a:prstGeom prst="rect">
            <a:avLst/>
          </a:prstGeom>
        </p:spPr>
      </p:pic>
      <p:sp>
        <p:nvSpPr>
          <p:cNvPr id="41" name="직사각형 40">
            <a:extLst>
              <a:ext uri="{FF2B5EF4-FFF2-40B4-BE49-F238E27FC236}">
                <a16:creationId xmlns="" xmlns:a16="http://schemas.microsoft.com/office/drawing/2014/main" id="{629AA179-679A-4E7E-A381-B3109377F312}"/>
              </a:ext>
            </a:extLst>
          </p:cNvPr>
          <p:cNvSpPr/>
          <p:nvPr/>
        </p:nvSpPr>
        <p:spPr>
          <a:xfrm>
            <a:off x="247064" y="570372"/>
            <a:ext cx="8640960" cy="5995248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29" name="사각형: 둥근 모서리 45">
            <a:extLst>
              <a:ext uri="{FF2B5EF4-FFF2-40B4-BE49-F238E27FC236}">
                <a16:creationId xmlns="" xmlns:a16="http://schemas.microsoft.com/office/drawing/2014/main" id="{AD4C060D-F84E-4887-B307-306C8DD6D7B1}"/>
              </a:ext>
            </a:extLst>
          </p:cNvPr>
          <p:cNvSpPr/>
          <p:nvPr/>
        </p:nvSpPr>
        <p:spPr>
          <a:xfrm>
            <a:off x="527299" y="2443676"/>
            <a:ext cx="2160000" cy="2160000"/>
          </a:xfrm>
          <a:prstGeom prst="roundRect">
            <a:avLst/>
          </a:prstGeom>
          <a:solidFill>
            <a:srgbClr val="C4DBE9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 sz="16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70" name="Google Shape;273;p29">
            <a:extLst>
              <a:ext uri="{FF2B5EF4-FFF2-40B4-BE49-F238E27FC236}">
                <a16:creationId xmlns="" xmlns:a16="http://schemas.microsoft.com/office/drawing/2014/main" id="{90F3E030-ACED-42E1-9AAA-F3978796777F}"/>
              </a:ext>
            </a:extLst>
          </p:cNvPr>
          <p:cNvSpPr txBox="1"/>
          <p:nvPr/>
        </p:nvSpPr>
        <p:spPr>
          <a:xfrm>
            <a:off x="521915" y="3835588"/>
            <a:ext cx="2165180" cy="597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과거 </a:t>
            </a:r>
            <a:r>
              <a:rPr lang="ko-KR" altLang="en-US" sz="1600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발생한 사고</a:t>
            </a:r>
            <a:endParaRPr sz="1600" b="1" dirty="0">
              <a:latin typeface="나눔스퀘어_ac Bold" panose="020B0600000101010101" pitchFamily="50" charset="-127"/>
              <a:ea typeface="나눔스퀘어_ac Bold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71" name="사각형: 둥근 모서리 45">
            <a:extLst>
              <a:ext uri="{FF2B5EF4-FFF2-40B4-BE49-F238E27FC236}">
                <a16:creationId xmlns="" xmlns:a16="http://schemas.microsoft.com/office/drawing/2014/main" id="{CB35BC84-FCEE-4214-99C6-FFC1038D60CA}"/>
              </a:ext>
            </a:extLst>
          </p:cNvPr>
          <p:cNvSpPr/>
          <p:nvPr/>
        </p:nvSpPr>
        <p:spPr>
          <a:xfrm>
            <a:off x="527095" y="2445784"/>
            <a:ext cx="2160000" cy="2160000"/>
          </a:xfrm>
          <a:prstGeom prst="roundRect">
            <a:avLst/>
          </a:prstGeom>
          <a:noFill/>
          <a:ln>
            <a:solidFill>
              <a:srgbClr val="1736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 sz="16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77" name="사각형: 둥근 모서리 45">
            <a:extLst>
              <a:ext uri="{FF2B5EF4-FFF2-40B4-BE49-F238E27FC236}">
                <a16:creationId xmlns="" xmlns:a16="http://schemas.microsoft.com/office/drawing/2014/main" id="{3A7F45EF-A0A3-4623-BDCF-74C0F4643445}"/>
              </a:ext>
            </a:extLst>
          </p:cNvPr>
          <p:cNvSpPr/>
          <p:nvPr/>
        </p:nvSpPr>
        <p:spPr>
          <a:xfrm>
            <a:off x="3214747" y="2443676"/>
            <a:ext cx="2160000" cy="2160000"/>
          </a:xfrm>
          <a:prstGeom prst="roundRect">
            <a:avLst/>
          </a:prstGeom>
          <a:solidFill>
            <a:srgbClr val="C4DBE9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 sz="16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0" name="Google Shape;273;p29">
            <a:extLst>
              <a:ext uri="{FF2B5EF4-FFF2-40B4-BE49-F238E27FC236}">
                <a16:creationId xmlns="" xmlns:a16="http://schemas.microsoft.com/office/drawing/2014/main" id="{1D1119E1-A600-4AD4-A095-643D0B2F8D15}"/>
              </a:ext>
            </a:extLst>
          </p:cNvPr>
          <p:cNvSpPr txBox="1"/>
          <p:nvPr/>
        </p:nvSpPr>
        <p:spPr>
          <a:xfrm>
            <a:off x="3241391" y="3891067"/>
            <a:ext cx="2146344" cy="597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ko-KR" altLang="en-US" sz="16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통계분석 및</a:t>
            </a:r>
            <a:r>
              <a:rPr lang="en-US" altLang="ko-KR" sz="16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 </a:t>
            </a:r>
            <a:r>
              <a:rPr lang="ko-KR" altLang="en-US" sz="1600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기계학습을 통한</a:t>
            </a:r>
            <a:r>
              <a:rPr lang="en-US" altLang="ko-KR" sz="1600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 </a:t>
            </a:r>
            <a:r>
              <a:rPr lang="ko-KR" altLang="en-US" sz="16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사고인원 예측</a:t>
            </a:r>
            <a:endParaRPr lang="en-US" altLang="ko-KR" sz="1600" b="1" dirty="0">
              <a:latin typeface="나눔스퀘어_ac Bold" panose="020B0600000101010101" pitchFamily="50" charset="-127"/>
              <a:ea typeface="나눔스퀘어_ac Bold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81" name="사각형: 둥근 모서리 45">
            <a:extLst>
              <a:ext uri="{FF2B5EF4-FFF2-40B4-BE49-F238E27FC236}">
                <a16:creationId xmlns="" xmlns:a16="http://schemas.microsoft.com/office/drawing/2014/main" id="{BF20F9A3-7414-4CB7-80A2-16828BB0C006}"/>
              </a:ext>
            </a:extLst>
          </p:cNvPr>
          <p:cNvSpPr/>
          <p:nvPr/>
        </p:nvSpPr>
        <p:spPr>
          <a:xfrm>
            <a:off x="3214543" y="2445784"/>
            <a:ext cx="2160000" cy="2160000"/>
          </a:xfrm>
          <a:prstGeom prst="roundRect">
            <a:avLst/>
          </a:prstGeom>
          <a:noFill/>
          <a:ln>
            <a:solidFill>
              <a:srgbClr val="1736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 sz="16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88" name="그림 87">
            <a:extLst>
              <a:ext uri="{FF2B5EF4-FFF2-40B4-BE49-F238E27FC236}">
                <a16:creationId xmlns="" xmlns:a16="http://schemas.microsoft.com/office/drawing/2014/main" id="{D94030E7-41E9-4ACA-A230-B97AC1AB2D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67427" y="2630013"/>
            <a:ext cx="1494271" cy="1260000"/>
          </a:xfrm>
          <a:prstGeom prst="rect">
            <a:avLst/>
          </a:prstGeom>
        </p:spPr>
      </p:pic>
      <p:sp>
        <p:nvSpPr>
          <p:cNvPr id="60" name="사각형: 둥근 모서리 45">
            <a:extLst>
              <a:ext uri="{FF2B5EF4-FFF2-40B4-BE49-F238E27FC236}">
                <a16:creationId xmlns="" xmlns:a16="http://schemas.microsoft.com/office/drawing/2014/main" id="{A0420A82-0C16-4282-8B21-5315DF8F6C3C}"/>
              </a:ext>
            </a:extLst>
          </p:cNvPr>
          <p:cNvSpPr/>
          <p:nvPr/>
        </p:nvSpPr>
        <p:spPr>
          <a:xfrm>
            <a:off x="6135020" y="1237181"/>
            <a:ext cx="2520000" cy="2160000"/>
          </a:xfrm>
          <a:prstGeom prst="roundRect">
            <a:avLst/>
          </a:prstGeom>
          <a:solidFill>
            <a:srgbClr val="C4DBE9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 sz="16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65" name="Google Shape;273;p29">
            <a:extLst>
              <a:ext uri="{FF2B5EF4-FFF2-40B4-BE49-F238E27FC236}">
                <a16:creationId xmlns="" xmlns:a16="http://schemas.microsoft.com/office/drawing/2014/main" id="{CDFA6A47-3C32-44C2-816F-30DBBF735D04}"/>
              </a:ext>
            </a:extLst>
          </p:cNvPr>
          <p:cNvSpPr txBox="1"/>
          <p:nvPr/>
        </p:nvSpPr>
        <p:spPr>
          <a:xfrm>
            <a:off x="6138967" y="2775113"/>
            <a:ext cx="2532038" cy="597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ko-KR" altLang="en-US" sz="1600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효율적인 구조대 인원 편성</a:t>
            </a:r>
            <a:endParaRPr lang="en-US" altLang="ko-KR" sz="1600" b="1" dirty="0">
              <a:latin typeface="나눔스퀘어_ac Bold" panose="020B0600000101010101" pitchFamily="50" charset="-127"/>
              <a:ea typeface="나눔스퀘어_ac Bold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66" name="사각형: 둥근 모서리 45">
            <a:extLst>
              <a:ext uri="{FF2B5EF4-FFF2-40B4-BE49-F238E27FC236}">
                <a16:creationId xmlns="" xmlns:a16="http://schemas.microsoft.com/office/drawing/2014/main" id="{CE82DB94-083C-4F2B-AA5D-ABF3DCA140B9}"/>
              </a:ext>
            </a:extLst>
          </p:cNvPr>
          <p:cNvSpPr/>
          <p:nvPr/>
        </p:nvSpPr>
        <p:spPr>
          <a:xfrm>
            <a:off x="6134816" y="1239289"/>
            <a:ext cx="2520000" cy="2160000"/>
          </a:xfrm>
          <a:prstGeom prst="roundRect">
            <a:avLst/>
          </a:prstGeom>
          <a:noFill/>
          <a:ln>
            <a:solidFill>
              <a:srgbClr val="1736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 sz="16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79" name="사각형: 둥근 모서리 45">
            <a:extLst>
              <a:ext uri="{FF2B5EF4-FFF2-40B4-BE49-F238E27FC236}">
                <a16:creationId xmlns="" xmlns:a16="http://schemas.microsoft.com/office/drawing/2014/main" id="{D64BA7F6-97B8-4F12-9421-02BCF7E0C1DE}"/>
              </a:ext>
            </a:extLst>
          </p:cNvPr>
          <p:cNvSpPr/>
          <p:nvPr/>
        </p:nvSpPr>
        <p:spPr>
          <a:xfrm>
            <a:off x="6141879" y="3762258"/>
            <a:ext cx="2520000" cy="2160000"/>
          </a:xfrm>
          <a:prstGeom prst="roundRect">
            <a:avLst/>
          </a:prstGeom>
          <a:solidFill>
            <a:srgbClr val="C4DBE9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 sz="16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4" name="Google Shape;273;p29">
            <a:extLst>
              <a:ext uri="{FF2B5EF4-FFF2-40B4-BE49-F238E27FC236}">
                <a16:creationId xmlns="" xmlns:a16="http://schemas.microsoft.com/office/drawing/2014/main" id="{79830EA7-1150-4ADA-B0E0-8DE9AF8085EA}"/>
              </a:ext>
            </a:extLst>
          </p:cNvPr>
          <p:cNvSpPr txBox="1"/>
          <p:nvPr/>
        </p:nvSpPr>
        <p:spPr>
          <a:xfrm>
            <a:off x="6187289" y="5254871"/>
            <a:ext cx="2474385" cy="597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ko-KR" altLang="en-US" sz="16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취약지역 파악</a:t>
            </a:r>
            <a:endParaRPr lang="en-US" altLang="ko-KR" sz="1600" b="1" dirty="0">
              <a:latin typeface="나눔스퀘어_ac Bold" panose="020B0600000101010101" pitchFamily="50" charset="-127"/>
              <a:ea typeface="나눔스퀘어_ac Bold" panose="020B0600000101010101" pitchFamily="50" charset="-127"/>
              <a:cs typeface="Malgun Gothic"/>
              <a:sym typeface="Malgun Gothic"/>
            </a:endParaRPr>
          </a:p>
          <a:p>
            <a:pPr lvl="0" algn="ctr"/>
            <a:r>
              <a:rPr lang="ko-KR" altLang="en-US" sz="16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algun Gothic"/>
                <a:sym typeface="Malgun Gothic"/>
              </a:rPr>
              <a:t>구조대 초소 위치 개선</a:t>
            </a:r>
            <a:endParaRPr lang="en-US" altLang="ko-KR" sz="1600" b="1" dirty="0">
              <a:latin typeface="나눔스퀘어_ac Bold" panose="020B0600000101010101" pitchFamily="50" charset="-127"/>
              <a:ea typeface="나눔스퀘어_ac Bold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85" name="사각형: 둥근 모서리 45">
            <a:extLst>
              <a:ext uri="{FF2B5EF4-FFF2-40B4-BE49-F238E27FC236}">
                <a16:creationId xmlns="" xmlns:a16="http://schemas.microsoft.com/office/drawing/2014/main" id="{E730180F-5ECE-462D-A813-5402121F0B44}"/>
              </a:ext>
            </a:extLst>
          </p:cNvPr>
          <p:cNvSpPr/>
          <p:nvPr/>
        </p:nvSpPr>
        <p:spPr>
          <a:xfrm>
            <a:off x="6141675" y="3764366"/>
            <a:ext cx="2520000" cy="2160000"/>
          </a:xfrm>
          <a:prstGeom prst="roundRect">
            <a:avLst/>
          </a:prstGeom>
          <a:noFill/>
          <a:ln>
            <a:solidFill>
              <a:srgbClr val="1736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 sz="16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="" xmlns:a16="http://schemas.microsoft.com/office/drawing/2014/main" id="{EAFE54A4-7967-4923-9823-19835C2E9040}"/>
              </a:ext>
            </a:extLst>
          </p:cNvPr>
          <p:cNvSpPr/>
          <p:nvPr/>
        </p:nvSpPr>
        <p:spPr>
          <a:xfrm>
            <a:off x="914649" y="812265"/>
            <a:ext cx="636163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ko-KR" altLang="en-US" sz="1600" dirty="0" smtClean="0">
                <a:solidFill>
                  <a:schemeClr val="tx1"/>
                </a:solidFill>
                <a:latin typeface="a시월구일2" panose="02020600000000000000" pitchFamily="18" charset="-127"/>
                <a:ea typeface="a시월구일2" panose="02020600000000000000" pitchFamily="18" charset="-127"/>
                <a:cs typeface="+mn-cs"/>
              </a:rPr>
              <a:t>분석 </a:t>
            </a:r>
            <a:r>
              <a:rPr lang="ko-KR" altLang="en-US" sz="1600" dirty="0">
                <a:solidFill>
                  <a:schemeClr val="tx1"/>
                </a:solidFill>
                <a:latin typeface="a시월구일2" panose="02020600000000000000" pitchFamily="18" charset="-127"/>
                <a:ea typeface="a시월구일2" panose="02020600000000000000" pitchFamily="18" charset="-127"/>
                <a:cs typeface="+mn-cs"/>
              </a:rPr>
              <a:t>목표</a:t>
            </a:r>
          </a:p>
        </p:txBody>
      </p:sp>
      <p:sp>
        <p:nvSpPr>
          <p:cNvPr id="95" name="화살표: 오각형 94">
            <a:extLst>
              <a:ext uri="{FF2B5EF4-FFF2-40B4-BE49-F238E27FC236}">
                <a16:creationId xmlns="" xmlns:a16="http://schemas.microsoft.com/office/drawing/2014/main" id="{F4E05DD1-AB3A-4299-BDFB-D26FA56B7224}"/>
              </a:ext>
            </a:extLst>
          </p:cNvPr>
          <p:cNvSpPr/>
          <p:nvPr/>
        </p:nvSpPr>
        <p:spPr>
          <a:xfrm>
            <a:off x="527299" y="844247"/>
            <a:ext cx="387350" cy="274591"/>
          </a:xfrm>
          <a:prstGeom prst="homePlat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/>
          <p:cNvGrpSpPr/>
          <p:nvPr/>
        </p:nvGrpSpPr>
        <p:grpSpPr>
          <a:xfrm>
            <a:off x="6674816" y="3948716"/>
            <a:ext cx="1440000" cy="1440000"/>
            <a:chOff x="6653823" y="3845618"/>
            <a:chExt cx="1440000" cy="1440000"/>
          </a:xfrm>
        </p:grpSpPr>
        <p:pic>
          <p:nvPicPr>
            <p:cNvPr id="30" name="그림 29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53823" y="3845618"/>
              <a:ext cx="1440000" cy="1440000"/>
            </a:xfrm>
            <a:prstGeom prst="rect">
              <a:avLst/>
            </a:prstGeom>
          </p:spPr>
        </p:pic>
        <p:sp>
          <p:nvSpPr>
            <p:cNvPr id="2" name="직사각형 1"/>
            <p:cNvSpPr/>
            <p:nvPr/>
          </p:nvSpPr>
          <p:spPr>
            <a:xfrm>
              <a:off x="6718040" y="5096244"/>
              <a:ext cx="548917" cy="142719"/>
            </a:xfrm>
            <a:prstGeom prst="rect">
              <a:avLst/>
            </a:prstGeom>
            <a:solidFill>
              <a:srgbClr val="C4DBE9"/>
            </a:solidFill>
            <a:ln>
              <a:solidFill>
                <a:srgbClr val="C4DB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6659642" y="1471474"/>
            <a:ext cx="1440000" cy="1440000"/>
            <a:chOff x="6631209" y="1357140"/>
            <a:chExt cx="1440000" cy="1440000"/>
          </a:xfrm>
        </p:grpSpPr>
        <p:pic>
          <p:nvPicPr>
            <p:cNvPr id="28" name="그림 27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31209" y="1357140"/>
              <a:ext cx="1440000" cy="1440000"/>
            </a:xfrm>
            <a:prstGeom prst="rect">
              <a:avLst/>
            </a:prstGeom>
          </p:spPr>
        </p:pic>
        <p:sp>
          <p:nvSpPr>
            <p:cNvPr id="31" name="직사각형 30"/>
            <p:cNvSpPr/>
            <p:nvPr/>
          </p:nvSpPr>
          <p:spPr>
            <a:xfrm>
              <a:off x="6704347" y="2578439"/>
              <a:ext cx="599934" cy="160518"/>
            </a:xfrm>
            <a:prstGeom prst="rect">
              <a:avLst/>
            </a:prstGeom>
            <a:solidFill>
              <a:srgbClr val="C4DBE9"/>
            </a:solidFill>
            <a:ln>
              <a:solidFill>
                <a:srgbClr val="C4DB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2" name="Google Shape;158;p2"/>
          <p:cNvSpPr/>
          <p:nvPr/>
        </p:nvSpPr>
        <p:spPr>
          <a:xfrm>
            <a:off x="251520" y="115311"/>
            <a:ext cx="4352500" cy="430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ko-KR" sz="2200" b="0" i="0" u="none" strike="noStrike" cap="none" dirty="0">
                <a:solidFill>
                  <a:schemeClr val="lt1"/>
                </a:solidFill>
                <a:latin typeface="a시월구일3" panose="02020600000000000000" pitchFamily="18" charset="-127"/>
                <a:ea typeface="a시월구일3" panose="02020600000000000000" pitchFamily="18" charset="-127"/>
                <a:sym typeface="Arial"/>
              </a:rPr>
              <a:t>01.  서비스 배경 – </a:t>
            </a:r>
            <a:r>
              <a:rPr lang="ko-KR" altLang="en-US" sz="2200" dirty="0" smtClean="0">
                <a:solidFill>
                  <a:schemeClr val="lt1"/>
                </a:solidFill>
                <a:latin typeface="a시월구일3" panose="02020600000000000000" pitchFamily="18" charset="-127"/>
                <a:ea typeface="a시월구일3" panose="02020600000000000000" pitchFamily="18" charset="-127"/>
              </a:rPr>
              <a:t>분석</a:t>
            </a:r>
            <a:r>
              <a:rPr lang="ko-KR" altLang="en-US" sz="2200" b="0" i="0" u="none" strike="noStrike" cap="none" dirty="0" smtClean="0">
                <a:solidFill>
                  <a:schemeClr val="lt1"/>
                </a:solidFill>
                <a:latin typeface="a시월구일3" panose="02020600000000000000" pitchFamily="18" charset="-127"/>
                <a:ea typeface="a시월구일3" panose="02020600000000000000" pitchFamily="18" charset="-127"/>
                <a:sym typeface="Arial"/>
              </a:rPr>
              <a:t> 목표</a:t>
            </a:r>
            <a:endParaRPr sz="2200" b="0" i="0" u="none" strike="noStrike" cap="none" dirty="0">
              <a:solidFill>
                <a:schemeClr val="lt1"/>
              </a:solidFill>
              <a:latin typeface="a시월구일3" panose="02020600000000000000" pitchFamily="18" charset="-127"/>
              <a:ea typeface="a시월구일3" panose="02020600000000000000" pitchFamily="18" charset="-127"/>
              <a:sym typeface="Arial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4505" y="2692773"/>
            <a:ext cx="1260000" cy="12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148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365D"/>
        </a:solidFill>
        <a:effectLst/>
      </p:bgPr>
    </p:bg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9285091085_2_32"/>
          <p:cNvSpPr/>
          <p:nvPr/>
        </p:nvSpPr>
        <p:spPr>
          <a:xfrm>
            <a:off x="251520" y="3068960"/>
            <a:ext cx="8640900" cy="3528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" name="Google Shape;366;g9285091085_2_32"/>
          <p:cNvSpPr/>
          <p:nvPr/>
        </p:nvSpPr>
        <p:spPr>
          <a:xfrm>
            <a:off x="2627784" y="1052736"/>
            <a:ext cx="3858900" cy="3858900"/>
          </a:xfrm>
          <a:prstGeom prst="ellipse">
            <a:avLst/>
          </a:prstGeom>
          <a:solidFill>
            <a:srgbClr val="17365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" name="Google Shape;367;g9285091085_2_32"/>
          <p:cNvSpPr txBox="1"/>
          <p:nvPr/>
        </p:nvSpPr>
        <p:spPr>
          <a:xfrm>
            <a:off x="2627775" y="1052600"/>
            <a:ext cx="3888300" cy="38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endParaRPr sz="3000" b="1" i="0" u="none" strike="noStrike" cap="none" dirty="0">
              <a:solidFill>
                <a:schemeClr val="lt1"/>
              </a:solidFill>
              <a:latin typeface="a시월구일2" panose="02020600000000000000" pitchFamily="18" charset="-127"/>
              <a:ea typeface="a시월구일2" panose="02020600000000000000" pitchFamily="18" charset="-127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endParaRPr sz="3000" b="1" i="0" u="none" strike="noStrike" cap="none" dirty="0">
              <a:solidFill>
                <a:schemeClr val="lt1"/>
              </a:solidFill>
              <a:latin typeface="a시월구일2" panose="02020600000000000000" pitchFamily="18" charset="-127"/>
              <a:ea typeface="a시월구일2" panose="02020600000000000000" pitchFamily="18" charset="-127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endParaRPr sz="3000" b="1" i="0" u="none" strike="noStrike" cap="none" dirty="0">
              <a:solidFill>
                <a:schemeClr val="lt1"/>
              </a:solidFill>
              <a:latin typeface="a시월구일2" panose="02020600000000000000" pitchFamily="18" charset="-127"/>
              <a:ea typeface="a시월구일2" panose="02020600000000000000" pitchFamily="18" charset="-127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ko-KR" sz="3000" b="1" i="0" u="none" strike="noStrike" cap="none" dirty="0">
                <a:solidFill>
                  <a:schemeClr val="lt1"/>
                </a:solidFill>
                <a:latin typeface="a시월구일2" panose="02020600000000000000" pitchFamily="18" charset="-127"/>
                <a:ea typeface="a시월구일2" panose="02020600000000000000" pitchFamily="18" charset="-127"/>
                <a:sym typeface="Arial"/>
              </a:rPr>
              <a:t>02</a:t>
            </a:r>
            <a:endParaRPr sz="3000" b="1" i="0" u="none" strike="noStrike" cap="none" dirty="0">
              <a:solidFill>
                <a:schemeClr val="lt1"/>
              </a:solidFill>
              <a:latin typeface="a시월구일2" panose="02020600000000000000" pitchFamily="18" charset="-127"/>
              <a:ea typeface="a시월구일2" panose="02020600000000000000" pitchFamily="18" charset="-127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endParaRPr sz="500" b="1" i="0" u="none" strike="noStrike" cap="none" dirty="0">
              <a:solidFill>
                <a:schemeClr val="lt1"/>
              </a:solidFill>
              <a:latin typeface="a시월구일2" panose="02020600000000000000" pitchFamily="18" charset="-127"/>
              <a:ea typeface="a시월구일2" panose="02020600000000000000" pitchFamily="18" charset="-127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ko-KR" sz="4000" b="1" i="0" u="none" strike="noStrike" cap="none" dirty="0">
                <a:solidFill>
                  <a:schemeClr val="lt1"/>
                </a:solidFill>
                <a:latin typeface="a시월구일2" panose="02020600000000000000" pitchFamily="18" charset="-127"/>
                <a:ea typeface="a시월구일2" panose="02020600000000000000" pitchFamily="18" charset="-127"/>
                <a:sym typeface="Arial"/>
              </a:rPr>
              <a:t>데이터</a:t>
            </a:r>
            <a:endParaRPr sz="4000" b="1" i="0" u="none" strike="noStrike" cap="none" dirty="0">
              <a:solidFill>
                <a:schemeClr val="lt1"/>
              </a:solidFill>
              <a:latin typeface="a시월구일2" panose="02020600000000000000" pitchFamily="18" charset="-127"/>
              <a:ea typeface="a시월구일2" panose="02020600000000000000" pitchFamily="18" charset="-127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endParaRPr sz="4800" b="1" i="0" u="none" strike="noStrike" cap="none" dirty="0">
              <a:solidFill>
                <a:schemeClr val="lt1"/>
              </a:solidFill>
              <a:latin typeface="a시월구일2" panose="02020600000000000000" pitchFamily="18" charset="-127"/>
              <a:ea typeface="a시월구일2" panose="02020600000000000000" pitchFamily="18" charset="-127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365D"/>
        </a:solidFill>
        <a:effectLst/>
      </p:bgPr>
    </p:bg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9534d822b6_0_37"/>
          <p:cNvSpPr/>
          <p:nvPr/>
        </p:nvSpPr>
        <p:spPr>
          <a:xfrm>
            <a:off x="251520" y="620688"/>
            <a:ext cx="8640900" cy="5976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4" name="Google Shape;374;g9534d822b6_0_37"/>
          <p:cNvSpPr/>
          <p:nvPr/>
        </p:nvSpPr>
        <p:spPr>
          <a:xfrm>
            <a:off x="251520" y="115311"/>
            <a:ext cx="43524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ko-KR" sz="2200" i="0" u="none" strike="noStrike" cap="none" dirty="0">
                <a:solidFill>
                  <a:schemeClr val="lt1"/>
                </a:solidFill>
                <a:latin typeface="a시월구일3" panose="02020600000000000000" pitchFamily="18" charset="-127"/>
                <a:ea typeface="a시월구일3" panose="02020600000000000000" pitchFamily="18" charset="-127"/>
                <a:sym typeface="Arial"/>
              </a:rPr>
              <a:t>0</a:t>
            </a:r>
            <a:r>
              <a:rPr lang="ko-KR" sz="2200" dirty="0">
                <a:solidFill>
                  <a:schemeClr val="lt1"/>
                </a:solidFill>
                <a:latin typeface="a시월구일3" panose="02020600000000000000" pitchFamily="18" charset="-127"/>
                <a:ea typeface="a시월구일3" panose="02020600000000000000" pitchFamily="18" charset="-127"/>
              </a:rPr>
              <a:t>2</a:t>
            </a:r>
            <a:r>
              <a:rPr lang="ko-KR" sz="2200" i="0" u="none" strike="noStrike" cap="none" dirty="0">
                <a:solidFill>
                  <a:schemeClr val="lt1"/>
                </a:solidFill>
                <a:latin typeface="a시월구일3" panose="02020600000000000000" pitchFamily="18" charset="-127"/>
                <a:ea typeface="a시월구일3" panose="02020600000000000000" pitchFamily="18" charset="-127"/>
                <a:sym typeface="Arial"/>
              </a:rPr>
              <a:t>.  </a:t>
            </a:r>
            <a:r>
              <a:rPr lang="ko-KR" sz="2200" dirty="0" smtClean="0">
                <a:solidFill>
                  <a:schemeClr val="lt1"/>
                </a:solidFill>
                <a:latin typeface="a시월구일3" panose="02020600000000000000" pitchFamily="18" charset="-127"/>
                <a:ea typeface="a시월구일3" panose="02020600000000000000" pitchFamily="18" charset="-127"/>
              </a:rPr>
              <a:t>데이터</a:t>
            </a:r>
            <a:r>
              <a:rPr lang="en-US" altLang="ko-KR" sz="2200" dirty="0" smtClean="0">
                <a:solidFill>
                  <a:schemeClr val="lt1"/>
                </a:solidFill>
                <a:latin typeface="a시월구일3" panose="02020600000000000000" pitchFamily="18" charset="-127"/>
                <a:ea typeface="a시월구일3" panose="02020600000000000000" pitchFamily="18" charset="-127"/>
              </a:rPr>
              <a:t> </a:t>
            </a:r>
            <a:r>
              <a:rPr lang="ko-KR" altLang="en-US" sz="2200" dirty="0" smtClean="0">
                <a:solidFill>
                  <a:schemeClr val="lt1"/>
                </a:solidFill>
                <a:latin typeface="a시월구일3" panose="02020600000000000000" pitchFamily="18" charset="-127"/>
                <a:ea typeface="a시월구일3" panose="02020600000000000000" pitchFamily="18" charset="-127"/>
              </a:rPr>
              <a:t>분석 </a:t>
            </a:r>
            <a:r>
              <a:rPr lang="en-US" altLang="ko-KR" sz="2200" dirty="0" smtClean="0">
                <a:solidFill>
                  <a:schemeClr val="lt1"/>
                </a:solidFill>
                <a:latin typeface="a시월구일3" panose="02020600000000000000" pitchFamily="18" charset="-127"/>
                <a:ea typeface="a시월구일3" panose="02020600000000000000" pitchFamily="18" charset="-127"/>
              </a:rPr>
              <a:t>– </a:t>
            </a:r>
            <a:r>
              <a:rPr lang="ko-KR" altLang="en-US" sz="2200" dirty="0" err="1" smtClean="0">
                <a:solidFill>
                  <a:schemeClr val="lt1"/>
                </a:solidFill>
                <a:latin typeface="a시월구일3" panose="02020600000000000000" pitchFamily="18" charset="-127"/>
                <a:ea typeface="a시월구일3" panose="02020600000000000000" pitchFamily="18" charset="-127"/>
              </a:rPr>
              <a:t>데이터셋</a:t>
            </a:r>
            <a:r>
              <a:rPr lang="ko-KR" altLang="en-US" sz="2200" dirty="0" smtClean="0">
                <a:solidFill>
                  <a:schemeClr val="lt1"/>
                </a:solidFill>
                <a:latin typeface="a시월구일3" panose="02020600000000000000" pitchFamily="18" charset="-127"/>
                <a:ea typeface="a시월구일3" panose="02020600000000000000" pitchFamily="18" charset="-127"/>
              </a:rPr>
              <a:t> 구축</a:t>
            </a:r>
            <a:endParaRPr sz="2200" i="0" u="none" strike="noStrike" cap="none" dirty="0">
              <a:solidFill>
                <a:schemeClr val="lt1"/>
              </a:solidFill>
              <a:latin typeface="a시월구일3" panose="02020600000000000000" pitchFamily="18" charset="-127"/>
              <a:ea typeface="a시월구일3" panose="02020600000000000000" pitchFamily="18" charset="-127"/>
              <a:sym typeface="Arial"/>
            </a:endParaRPr>
          </a:p>
        </p:txBody>
      </p:sp>
      <p:sp>
        <p:nvSpPr>
          <p:cNvPr id="375" name="Google Shape;375;g9534d822b6_0_37"/>
          <p:cNvSpPr txBox="1"/>
          <p:nvPr/>
        </p:nvSpPr>
        <p:spPr>
          <a:xfrm>
            <a:off x="251520" y="5789208"/>
            <a:ext cx="8640899" cy="6028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>
                <a:latin typeface="a시월구일1" panose="02020600000000000000" pitchFamily="18" charset="-127"/>
                <a:ea typeface="a시월구일1" panose="02020600000000000000" pitchFamily="18" charset="-127"/>
                <a:cs typeface="Malgun Gothic"/>
                <a:sym typeface="Malgun Gothic"/>
              </a:rPr>
              <a:t>2011~ 2019 해양사고 </a:t>
            </a:r>
            <a:r>
              <a:rPr lang="ko-KR" dirty="0" smtClean="0">
                <a:latin typeface="a시월구일1" panose="02020600000000000000" pitchFamily="18" charset="-127"/>
                <a:ea typeface="a시월구일1" panose="02020600000000000000" pitchFamily="18" charset="-127"/>
                <a:cs typeface="Malgun Gothic"/>
                <a:sym typeface="Malgun Gothic"/>
              </a:rPr>
              <a:t>데이터</a:t>
            </a:r>
            <a:endParaRPr lang="en-US" altLang="ko-KR" dirty="0" smtClean="0">
              <a:latin typeface="a시월구일1" panose="02020600000000000000" pitchFamily="18" charset="-127"/>
              <a:ea typeface="a시월구일1" panose="02020600000000000000" pitchFamily="18" charset="-127"/>
              <a:cs typeface="Malgun Gothic"/>
              <a:sym typeface="Malgun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 smtClean="0">
                <a:latin typeface="a시월구일1" panose="02020600000000000000" pitchFamily="18" charset="-127"/>
                <a:ea typeface="a시월구일1" panose="02020600000000000000" pitchFamily="18" charset="-127"/>
                <a:cs typeface="Malgun Gothic"/>
                <a:sym typeface="Malgun Gothic"/>
              </a:rPr>
              <a:t>사건 </a:t>
            </a:r>
            <a:r>
              <a:rPr lang="ko-KR" dirty="0">
                <a:latin typeface="a시월구일1" panose="02020600000000000000" pitchFamily="18" charset="-127"/>
                <a:ea typeface="a시월구일1" panose="02020600000000000000" pitchFamily="18" charset="-127"/>
                <a:cs typeface="Malgun Gothic"/>
                <a:sym typeface="Malgun Gothic"/>
              </a:rPr>
              <a:t>데이터 수 20177</a:t>
            </a:r>
            <a:r>
              <a:rPr lang="ko-KR" dirty="0" smtClean="0">
                <a:latin typeface="a시월구일1" panose="02020600000000000000" pitchFamily="18" charset="-127"/>
                <a:ea typeface="a시월구일1" panose="02020600000000000000" pitchFamily="18" charset="-127"/>
                <a:cs typeface="Malgun Gothic"/>
                <a:sym typeface="Malgun Gothic"/>
              </a:rPr>
              <a:t>건</a:t>
            </a:r>
            <a:r>
              <a:rPr lang="en-US" altLang="ko-KR" dirty="0" smtClean="0">
                <a:latin typeface="a시월구일1" panose="02020600000000000000" pitchFamily="18" charset="-127"/>
                <a:ea typeface="a시월구일1" panose="02020600000000000000" pitchFamily="18" charset="-127"/>
                <a:cs typeface="Malgun Gothic"/>
                <a:sym typeface="Malgun Gothic"/>
              </a:rPr>
              <a:t> </a:t>
            </a:r>
            <a:r>
              <a:rPr lang="ko-KR" sz="1000" dirty="0" smtClean="0">
                <a:latin typeface="a시월구일1" panose="02020600000000000000" pitchFamily="18" charset="-127"/>
                <a:ea typeface="a시월구일1" panose="02020600000000000000" pitchFamily="18" charset="-127"/>
                <a:cs typeface="Malgun Gothic"/>
                <a:sym typeface="Malgun Gothic"/>
              </a:rPr>
              <a:t>(</a:t>
            </a:r>
            <a:r>
              <a:rPr lang="ko-KR" sz="1000" dirty="0">
                <a:latin typeface="a시월구일1" panose="02020600000000000000" pitchFamily="18" charset="-127"/>
                <a:ea typeface="a시월구일1" panose="02020600000000000000" pitchFamily="18" charset="-127"/>
                <a:cs typeface="Malgun Gothic"/>
                <a:sym typeface="Malgun Gothic"/>
              </a:rPr>
              <a:t>공공데이터 해양사고 데이터)</a:t>
            </a:r>
            <a:endParaRPr sz="1000" dirty="0">
              <a:latin typeface="a시월구일1" panose="02020600000000000000" pitchFamily="18" charset="-127"/>
              <a:ea typeface="a시월구일1" panose="02020600000000000000" pitchFamily="18" charset="-127"/>
              <a:cs typeface="Malgun Gothic"/>
              <a:sym typeface="Malgun Gothic"/>
            </a:endParaRPr>
          </a:p>
        </p:txBody>
      </p:sp>
      <p:pic>
        <p:nvPicPr>
          <p:cNvPr id="376" name="Google Shape;376;g9534d822b6_0_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2777" y="1225396"/>
            <a:ext cx="7193280" cy="443417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71;p31"/>
          <p:cNvSpPr/>
          <p:nvPr/>
        </p:nvSpPr>
        <p:spPr>
          <a:xfrm>
            <a:off x="914649" y="812265"/>
            <a:ext cx="6361639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b="0" i="0" u="none" strike="noStrike" cap="none" dirty="0" smtClean="0">
                <a:solidFill>
                  <a:schemeClr val="dk1"/>
                </a:solidFill>
                <a:latin typeface="a시월구일2" panose="02020600000000000000" pitchFamily="18" charset="-127"/>
                <a:ea typeface="a시월구일2" panose="02020600000000000000" pitchFamily="18" charset="-127"/>
                <a:sym typeface="Arial"/>
              </a:rPr>
              <a:t>데이터</a:t>
            </a:r>
            <a:endParaRPr dirty="0">
              <a:latin typeface="a시월구일2" panose="02020600000000000000" pitchFamily="18" charset="-127"/>
              <a:ea typeface="a시월구일2" panose="02020600000000000000" pitchFamily="18" charset="-127"/>
            </a:endParaRPr>
          </a:p>
        </p:txBody>
      </p:sp>
      <p:sp>
        <p:nvSpPr>
          <p:cNvPr id="7" name="Google Shape;172;p31"/>
          <p:cNvSpPr/>
          <p:nvPr/>
        </p:nvSpPr>
        <p:spPr>
          <a:xfrm>
            <a:off x="527299" y="844247"/>
            <a:ext cx="387350" cy="274591"/>
          </a:xfrm>
          <a:prstGeom prst="homePlate">
            <a:avLst>
              <a:gd name="adj" fmla="val 50000"/>
            </a:avLst>
          </a:prstGeom>
          <a:solidFill>
            <a:srgbClr val="17365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9534d822b6_0_37"/>
          <p:cNvSpPr/>
          <p:nvPr/>
        </p:nvSpPr>
        <p:spPr>
          <a:xfrm>
            <a:off x="251520" y="620688"/>
            <a:ext cx="8640900" cy="5976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4" name="Google Shape;374;g9534d822b6_0_37"/>
          <p:cNvSpPr/>
          <p:nvPr/>
        </p:nvSpPr>
        <p:spPr>
          <a:xfrm>
            <a:off x="251520" y="115311"/>
            <a:ext cx="43524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ko-KR" sz="2200" i="0" u="none" strike="noStrike" cap="none" dirty="0">
                <a:solidFill>
                  <a:schemeClr val="lt1"/>
                </a:solidFill>
                <a:latin typeface="a시월구일3" panose="02020600000000000000" pitchFamily="18" charset="-127"/>
                <a:ea typeface="a시월구일3" panose="02020600000000000000" pitchFamily="18" charset="-127"/>
                <a:sym typeface="Arial"/>
              </a:rPr>
              <a:t>0</a:t>
            </a:r>
            <a:r>
              <a:rPr lang="ko-KR" sz="2200" dirty="0">
                <a:solidFill>
                  <a:schemeClr val="lt1"/>
                </a:solidFill>
                <a:latin typeface="a시월구일3" panose="02020600000000000000" pitchFamily="18" charset="-127"/>
                <a:ea typeface="a시월구일3" panose="02020600000000000000" pitchFamily="18" charset="-127"/>
              </a:rPr>
              <a:t>2</a:t>
            </a:r>
            <a:r>
              <a:rPr lang="ko-KR" sz="2200" i="0" u="none" strike="noStrike" cap="none" dirty="0">
                <a:solidFill>
                  <a:schemeClr val="lt1"/>
                </a:solidFill>
                <a:latin typeface="a시월구일3" panose="02020600000000000000" pitchFamily="18" charset="-127"/>
                <a:ea typeface="a시월구일3" panose="02020600000000000000" pitchFamily="18" charset="-127"/>
                <a:sym typeface="Arial"/>
              </a:rPr>
              <a:t>.  </a:t>
            </a:r>
            <a:r>
              <a:rPr lang="ko-KR" sz="2200" dirty="0" smtClean="0">
                <a:solidFill>
                  <a:schemeClr val="lt1"/>
                </a:solidFill>
                <a:latin typeface="a시월구일3" panose="02020600000000000000" pitchFamily="18" charset="-127"/>
                <a:ea typeface="a시월구일3" panose="02020600000000000000" pitchFamily="18" charset="-127"/>
              </a:rPr>
              <a:t>데이터</a:t>
            </a:r>
            <a:r>
              <a:rPr lang="en-US" altLang="ko-KR" sz="2200" dirty="0" smtClean="0">
                <a:solidFill>
                  <a:schemeClr val="lt1"/>
                </a:solidFill>
                <a:latin typeface="a시월구일3" panose="02020600000000000000" pitchFamily="18" charset="-127"/>
                <a:ea typeface="a시월구일3" panose="02020600000000000000" pitchFamily="18" charset="-127"/>
              </a:rPr>
              <a:t> </a:t>
            </a:r>
            <a:r>
              <a:rPr lang="ko-KR" altLang="en-US" sz="2200" dirty="0" smtClean="0">
                <a:solidFill>
                  <a:schemeClr val="lt1"/>
                </a:solidFill>
                <a:latin typeface="a시월구일3" panose="02020600000000000000" pitchFamily="18" charset="-127"/>
                <a:ea typeface="a시월구일3" panose="02020600000000000000" pitchFamily="18" charset="-127"/>
              </a:rPr>
              <a:t>분석 </a:t>
            </a:r>
            <a:r>
              <a:rPr lang="en-US" altLang="ko-KR" sz="2200" dirty="0" smtClean="0">
                <a:solidFill>
                  <a:schemeClr val="lt1"/>
                </a:solidFill>
                <a:latin typeface="a시월구일3" panose="02020600000000000000" pitchFamily="18" charset="-127"/>
                <a:ea typeface="a시월구일3" panose="02020600000000000000" pitchFamily="18" charset="-127"/>
              </a:rPr>
              <a:t>– </a:t>
            </a:r>
            <a:r>
              <a:rPr lang="ko-KR" altLang="en-US" sz="2200" dirty="0" err="1" smtClean="0">
                <a:solidFill>
                  <a:schemeClr val="lt1"/>
                </a:solidFill>
                <a:latin typeface="a시월구일3" panose="02020600000000000000" pitchFamily="18" charset="-127"/>
                <a:ea typeface="a시월구일3" panose="02020600000000000000" pitchFamily="18" charset="-127"/>
              </a:rPr>
              <a:t>데이터셋</a:t>
            </a:r>
            <a:r>
              <a:rPr lang="ko-KR" altLang="en-US" sz="2200" dirty="0" smtClean="0">
                <a:solidFill>
                  <a:schemeClr val="lt1"/>
                </a:solidFill>
                <a:latin typeface="a시월구일3" panose="02020600000000000000" pitchFamily="18" charset="-127"/>
                <a:ea typeface="a시월구일3" panose="02020600000000000000" pitchFamily="18" charset="-127"/>
              </a:rPr>
              <a:t> 구축</a:t>
            </a:r>
            <a:endParaRPr sz="2200" i="0" u="none" strike="noStrike" cap="none" dirty="0">
              <a:solidFill>
                <a:schemeClr val="lt1"/>
              </a:solidFill>
              <a:latin typeface="a시월구일3" panose="02020600000000000000" pitchFamily="18" charset="-127"/>
              <a:ea typeface="a시월구일3" panose="02020600000000000000" pitchFamily="18" charset="-127"/>
              <a:sym typeface="Arial"/>
            </a:endParaRPr>
          </a:p>
        </p:txBody>
      </p:sp>
      <p:sp>
        <p:nvSpPr>
          <p:cNvPr id="6" name="Google Shape;171;p31"/>
          <p:cNvSpPr/>
          <p:nvPr/>
        </p:nvSpPr>
        <p:spPr>
          <a:xfrm>
            <a:off x="914649" y="812265"/>
            <a:ext cx="6361639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 smtClean="0">
                <a:solidFill>
                  <a:schemeClr val="dk1"/>
                </a:solidFill>
                <a:latin typeface="a시월구일2" panose="02020600000000000000" pitchFamily="18" charset="-127"/>
                <a:ea typeface="a시월구일2" panose="02020600000000000000" pitchFamily="18" charset="-127"/>
              </a:rPr>
              <a:t>필요한 데이터 </a:t>
            </a:r>
            <a:endParaRPr dirty="0">
              <a:latin typeface="a시월구일2" panose="02020600000000000000" pitchFamily="18" charset="-127"/>
              <a:ea typeface="a시월구일2" panose="02020600000000000000" pitchFamily="18" charset="-127"/>
            </a:endParaRPr>
          </a:p>
        </p:txBody>
      </p:sp>
      <p:sp>
        <p:nvSpPr>
          <p:cNvPr id="7" name="Google Shape;172;p31"/>
          <p:cNvSpPr/>
          <p:nvPr/>
        </p:nvSpPr>
        <p:spPr>
          <a:xfrm>
            <a:off x="527299" y="844247"/>
            <a:ext cx="387350" cy="274591"/>
          </a:xfrm>
          <a:prstGeom prst="homePlate">
            <a:avLst>
              <a:gd name="adj" fmla="val 50000"/>
            </a:avLst>
          </a:prstGeom>
          <a:solidFill>
            <a:srgbClr val="17365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571869" y="1407053"/>
            <a:ext cx="7920000" cy="4723159"/>
            <a:chOff x="597996" y="1443836"/>
            <a:chExt cx="7920000" cy="4680000"/>
          </a:xfrm>
        </p:grpSpPr>
        <p:sp>
          <p:nvSpPr>
            <p:cNvPr id="22" name="직사각형 21"/>
            <p:cNvSpPr/>
            <p:nvPr/>
          </p:nvSpPr>
          <p:spPr>
            <a:xfrm>
              <a:off x="4557996" y="1443836"/>
              <a:ext cx="3960000" cy="4680000"/>
            </a:xfrm>
            <a:prstGeom prst="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597996" y="1443836"/>
              <a:ext cx="3960000" cy="4680000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4993999" y="3296538"/>
            <a:ext cx="1410540" cy="1753197"/>
            <a:chOff x="3720814" y="1914791"/>
            <a:chExt cx="1410540" cy="1753197"/>
          </a:xfrm>
        </p:grpSpPr>
        <p:grpSp>
          <p:nvGrpSpPr>
            <p:cNvPr id="5" name="그룹 4"/>
            <p:cNvGrpSpPr/>
            <p:nvPr/>
          </p:nvGrpSpPr>
          <p:grpSpPr>
            <a:xfrm>
              <a:off x="3886084" y="1914791"/>
              <a:ext cx="1080000" cy="1080000"/>
              <a:chOff x="3886084" y="1914791"/>
              <a:chExt cx="1080000" cy="1080000"/>
            </a:xfrm>
          </p:grpSpPr>
          <p:pic>
            <p:nvPicPr>
              <p:cNvPr id="3" name="그림 2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86084" y="1914791"/>
                <a:ext cx="1080000" cy="1080000"/>
              </a:xfrm>
              <a:prstGeom prst="rect">
                <a:avLst/>
              </a:prstGeom>
            </p:spPr>
          </p:pic>
          <p:sp>
            <p:nvSpPr>
              <p:cNvPr id="4" name="직사각형 3"/>
              <p:cNvSpPr/>
              <p:nvPr/>
            </p:nvSpPr>
            <p:spPr>
              <a:xfrm>
                <a:off x="3918857" y="2786744"/>
                <a:ext cx="426720" cy="160687"/>
              </a:xfrm>
              <a:prstGeom prst="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solidFill>
                  <a:schemeClr val="bg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6" name="Google Shape;273;p29"/>
            <p:cNvSpPr txBox="1"/>
            <p:nvPr/>
          </p:nvSpPr>
          <p:spPr>
            <a:xfrm>
              <a:off x="3720814" y="2867087"/>
              <a:ext cx="1410540" cy="8009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b="1" dirty="0" smtClean="0">
                  <a:latin typeface="a시월구일1" panose="02020600000000000000" pitchFamily="18" charset="-127"/>
                  <a:ea typeface="a시월구일1" panose="02020600000000000000" pitchFamily="18" charset="-127"/>
                  <a:cs typeface="Malgun Gothic"/>
                  <a:sym typeface="Malgun Gothic"/>
                </a:rPr>
                <a:t>위도 </a:t>
              </a:r>
              <a:r>
                <a:rPr lang="en-US" altLang="ko-KR" b="1" dirty="0" smtClean="0">
                  <a:latin typeface="a시월구일1" panose="02020600000000000000" pitchFamily="18" charset="-127"/>
                  <a:ea typeface="a시월구일1" panose="02020600000000000000" pitchFamily="18" charset="-127"/>
                  <a:cs typeface="Malgun Gothic"/>
                  <a:sym typeface="Malgun Gothic"/>
                </a:rPr>
                <a:t>/ </a:t>
              </a:r>
              <a:r>
                <a:rPr lang="ko-KR" altLang="en-US" b="1" dirty="0" smtClean="0">
                  <a:latin typeface="a시월구일1" panose="02020600000000000000" pitchFamily="18" charset="-127"/>
                  <a:ea typeface="a시월구일1" panose="02020600000000000000" pitchFamily="18" charset="-127"/>
                  <a:cs typeface="Malgun Gothic"/>
                  <a:sym typeface="Malgun Gothic"/>
                </a:rPr>
                <a:t>경도</a:t>
              </a:r>
              <a:endParaRPr lang="en-US" altLang="ko-KR" b="1" dirty="0" smtClean="0">
                <a:latin typeface="a시월구일1" panose="02020600000000000000" pitchFamily="18" charset="-127"/>
                <a:ea typeface="a시월구일1" panose="02020600000000000000" pitchFamily="18" charset="-127"/>
                <a:cs typeface="Malgun Gothic"/>
                <a:sym typeface="Malgun Gothic"/>
              </a:endParaRPr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915615" y="2473252"/>
            <a:ext cx="1410540" cy="1715383"/>
            <a:chOff x="1041393" y="2314029"/>
            <a:chExt cx="1410540" cy="1715383"/>
          </a:xfrm>
        </p:grpSpPr>
        <p:grpSp>
          <p:nvGrpSpPr>
            <p:cNvPr id="14" name="그룹 13"/>
            <p:cNvGrpSpPr/>
            <p:nvPr/>
          </p:nvGrpSpPr>
          <p:grpSpPr>
            <a:xfrm>
              <a:off x="1206663" y="2314029"/>
              <a:ext cx="1080000" cy="1080000"/>
              <a:chOff x="5931887" y="1787087"/>
              <a:chExt cx="1080000" cy="1080000"/>
            </a:xfrm>
          </p:grpSpPr>
          <p:pic>
            <p:nvPicPr>
              <p:cNvPr id="13" name="그림 12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31887" y="1787087"/>
                <a:ext cx="1080000" cy="1080000"/>
              </a:xfrm>
              <a:prstGeom prst="rect">
                <a:avLst/>
              </a:prstGeom>
            </p:spPr>
          </p:pic>
          <p:sp>
            <p:nvSpPr>
              <p:cNvPr id="19" name="직사각형 18"/>
              <p:cNvSpPr/>
              <p:nvPr/>
            </p:nvSpPr>
            <p:spPr>
              <a:xfrm>
                <a:off x="6004011" y="2701569"/>
                <a:ext cx="426720" cy="160687"/>
              </a:xfrm>
              <a:prstGeom prst="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>
                <a:solidFill>
                  <a:schemeClr val="bg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1" name="Google Shape;273;p29"/>
            <p:cNvSpPr txBox="1"/>
            <p:nvPr/>
          </p:nvSpPr>
          <p:spPr>
            <a:xfrm>
              <a:off x="1041393" y="3228511"/>
              <a:ext cx="1410540" cy="8009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b="1" dirty="0" smtClean="0">
                  <a:latin typeface="a시월구일1" panose="02020600000000000000" pitchFamily="18" charset="-127"/>
                  <a:ea typeface="a시월구일1" panose="02020600000000000000" pitchFamily="18" charset="-127"/>
                  <a:cs typeface="Malgun Gothic"/>
                  <a:sym typeface="Malgun Gothic"/>
                </a:rPr>
                <a:t>선종</a:t>
              </a:r>
              <a:endParaRPr lang="en-US" altLang="ko-KR" b="1" dirty="0" smtClean="0">
                <a:latin typeface="a시월구일1" panose="02020600000000000000" pitchFamily="18" charset="-127"/>
                <a:ea typeface="a시월구일1" panose="02020600000000000000" pitchFamily="18" charset="-127"/>
                <a:cs typeface="Malgun Gothic"/>
                <a:sym typeface="Malgun Gothic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b="1" dirty="0" smtClean="0">
                  <a:latin typeface="a시월구일1" panose="02020600000000000000" pitchFamily="18" charset="-127"/>
                  <a:ea typeface="a시월구일1" panose="02020600000000000000" pitchFamily="18" charset="-127"/>
                  <a:cs typeface="Malgun Gothic"/>
                  <a:sym typeface="Malgun Gothic"/>
                </a:rPr>
                <a:t>선박 톤수</a:t>
              </a:r>
              <a:endParaRPr lang="en-US" altLang="ko-KR" b="1" dirty="0" smtClean="0">
                <a:latin typeface="a시월구일1" panose="02020600000000000000" pitchFamily="18" charset="-127"/>
                <a:ea typeface="a시월구일1" panose="02020600000000000000" pitchFamily="18" charset="-127"/>
                <a:cs typeface="Malgun Gothic"/>
                <a:sym typeface="Malgun Gothic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b="1" dirty="0" smtClean="0">
                  <a:latin typeface="a시월구일1" panose="02020600000000000000" pitchFamily="18" charset="-127"/>
                  <a:ea typeface="a시월구일1" panose="02020600000000000000" pitchFamily="18" charset="-127"/>
                  <a:cs typeface="Malgun Gothic"/>
                  <a:sym typeface="Malgun Gothic"/>
                </a:rPr>
                <a:t>발생 유형</a:t>
              </a:r>
              <a:endParaRPr lang="en-US" altLang="ko-KR" b="1" dirty="0" smtClean="0">
                <a:latin typeface="a시월구일1" panose="02020600000000000000" pitchFamily="18" charset="-127"/>
                <a:ea typeface="a시월구일1" panose="02020600000000000000" pitchFamily="18" charset="-127"/>
                <a:cs typeface="Malgun Gothic"/>
                <a:sym typeface="Malgun Gothic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altLang="ko-KR" b="1" dirty="0" smtClean="0">
                <a:latin typeface="a시월구일1" panose="02020600000000000000" pitchFamily="18" charset="-127"/>
                <a:ea typeface="a시월구일1" panose="02020600000000000000" pitchFamily="18" charset="-127"/>
                <a:cs typeface="Malgun Gothic"/>
                <a:sym typeface="Malgun Gothic"/>
              </a:endParaRP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2730345" y="2472665"/>
            <a:ext cx="1410540" cy="1702389"/>
            <a:chOff x="5751326" y="3740625"/>
            <a:chExt cx="1410540" cy="1702389"/>
          </a:xfrm>
        </p:grpSpPr>
        <p:grpSp>
          <p:nvGrpSpPr>
            <p:cNvPr id="18" name="그룹 17"/>
            <p:cNvGrpSpPr/>
            <p:nvPr/>
          </p:nvGrpSpPr>
          <p:grpSpPr>
            <a:xfrm>
              <a:off x="5916596" y="3740625"/>
              <a:ext cx="1080000" cy="1080441"/>
              <a:chOff x="5516001" y="928511"/>
              <a:chExt cx="1080000" cy="1080441"/>
            </a:xfrm>
          </p:grpSpPr>
          <p:pic>
            <p:nvPicPr>
              <p:cNvPr id="17" name="그림 16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16001" y="928511"/>
                <a:ext cx="1080000" cy="1080000"/>
              </a:xfrm>
              <a:prstGeom prst="rect">
                <a:avLst/>
              </a:prstGeom>
            </p:spPr>
          </p:pic>
          <p:sp>
            <p:nvSpPr>
              <p:cNvPr id="24" name="직사각형 23"/>
              <p:cNvSpPr/>
              <p:nvPr/>
            </p:nvSpPr>
            <p:spPr>
              <a:xfrm>
                <a:off x="5531357" y="1848265"/>
                <a:ext cx="426720" cy="160687"/>
              </a:xfrm>
              <a:prstGeom prst="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>
                <a:solidFill>
                  <a:schemeClr val="bg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6" name="Google Shape;273;p29"/>
            <p:cNvSpPr txBox="1"/>
            <p:nvPr/>
          </p:nvSpPr>
          <p:spPr>
            <a:xfrm>
              <a:off x="5751326" y="4642113"/>
              <a:ext cx="1410540" cy="8009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b="1" dirty="0" smtClean="0">
                  <a:latin typeface="a시월구일1" panose="02020600000000000000" pitchFamily="18" charset="-127"/>
                  <a:ea typeface="a시월구일1" panose="02020600000000000000" pitchFamily="18" charset="-127"/>
                  <a:cs typeface="Malgun Gothic"/>
                  <a:sym typeface="Malgun Gothic"/>
                </a:rPr>
                <a:t>기상상태</a:t>
              </a:r>
              <a:endParaRPr lang="en-US" altLang="ko-KR" b="1" dirty="0" smtClean="0">
                <a:latin typeface="a시월구일1" panose="02020600000000000000" pitchFamily="18" charset="-127"/>
                <a:ea typeface="a시월구일1" panose="02020600000000000000" pitchFamily="18" charset="-127"/>
                <a:cs typeface="Malgun Gothic"/>
                <a:sym typeface="Malgun Gothic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altLang="ko-KR" sz="600" b="1" dirty="0" smtClean="0">
                <a:latin typeface="a시월구일1" panose="02020600000000000000" pitchFamily="18" charset="-127"/>
                <a:ea typeface="a시월구일1" panose="02020600000000000000" pitchFamily="18" charset="-127"/>
                <a:cs typeface="Malgun Gothic"/>
                <a:sym typeface="Malgun Gothic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b="1" dirty="0" smtClean="0">
                  <a:latin typeface="a시월구일1" panose="02020600000000000000" pitchFamily="18" charset="-127"/>
                  <a:ea typeface="a시월구일1" panose="02020600000000000000" pitchFamily="18" charset="-127"/>
                  <a:cs typeface="Malgun Gothic"/>
                  <a:sym typeface="Malgun Gothic"/>
                </a:rPr>
                <a:t>발생해역</a:t>
              </a:r>
              <a:endParaRPr lang="en-US" altLang="ko-KR" b="1" dirty="0" smtClean="0">
                <a:latin typeface="a시월구일1" panose="02020600000000000000" pitchFamily="18" charset="-127"/>
                <a:ea typeface="a시월구일1" panose="02020600000000000000" pitchFamily="18" charset="-127"/>
                <a:cs typeface="Malgun Gothic"/>
                <a:sym typeface="Malgun Gothic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altLang="ko-KR" b="1" dirty="0" smtClean="0">
                <a:latin typeface="a시월구일1" panose="02020600000000000000" pitchFamily="18" charset="-127"/>
                <a:ea typeface="a시월구일1" panose="02020600000000000000" pitchFamily="18" charset="-127"/>
                <a:cs typeface="Malgun Gothic"/>
                <a:sym typeface="Malgun Gothic"/>
              </a:endParaRPr>
            </a:p>
          </p:txBody>
        </p:sp>
      </p:grpSp>
      <p:sp>
        <p:nvSpPr>
          <p:cNvPr id="37" name="Google Shape;171;p31"/>
          <p:cNvSpPr/>
          <p:nvPr/>
        </p:nvSpPr>
        <p:spPr>
          <a:xfrm>
            <a:off x="4510780" y="1688689"/>
            <a:ext cx="3981089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 smtClean="0">
                <a:solidFill>
                  <a:schemeClr val="dk1"/>
                </a:solidFill>
                <a:latin typeface="a시월구일2" panose="02020600000000000000" pitchFamily="18" charset="-127"/>
                <a:ea typeface="a시월구일2" panose="02020600000000000000" pitchFamily="18" charset="-127"/>
              </a:rPr>
              <a:t>해양구조대 초소 개선</a:t>
            </a:r>
            <a:endParaRPr dirty="0">
              <a:latin typeface="a시월구일2" panose="02020600000000000000" pitchFamily="18" charset="-127"/>
              <a:ea typeface="a시월구일2" panose="02020600000000000000" pitchFamily="18" charset="-127"/>
            </a:endParaRPr>
          </a:p>
        </p:txBody>
      </p:sp>
      <p:sp>
        <p:nvSpPr>
          <p:cNvPr id="38" name="Google Shape;171;p31"/>
          <p:cNvSpPr/>
          <p:nvPr/>
        </p:nvSpPr>
        <p:spPr>
          <a:xfrm>
            <a:off x="571870" y="1681556"/>
            <a:ext cx="3960000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 smtClean="0">
                <a:latin typeface="a시월구일2" panose="02020600000000000000" pitchFamily="18" charset="-127"/>
                <a:ea typeface="a시월구일2" panose="02020600000000000000" pitchFamily="18" charset="-127"/>
              </a:rPr>
              <a:t>발생인원 예측</a:t>
            </a:r>
            <a:endParaRPr sz="1600" dirty="0">
              <a:latin typeface="a시월구일2" panose="02020600000000000000" pitchFamily="18" charset="-127"/>
              <a:ea typeface="a시월구일2" panose="02020600000000000000" pitchFamily="18" charset="-127"/>
            </a:endParaRPr>
          </a:p>
        </p:txBody>
      </p:sp>
      <p:pic>
        <p:nvPicPr>
          <p:cNvPr id="40" name="그림 39">
            <a:extLst>
              <a:ext uri="{FF2B5EF4-FFF2-40B4-BE49-F238E27FC236}">
                <a16:creationId xmlns="" xmlns:a16="http://schemas.microsoft.com/office/drawing/2014/main" id="{1FA58963-EB4F-4458-894E-B3F16A839D7A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937"/>
          <a:stretch/>
        </p:blipFill>
        <p:spPr>
          <a:xfrm>
            <a:off x="986061" y="4609364"/>
            <a:ext cx="1269647" cy="1080000"/>
          </a:xfrm>
          <a:prstGeom prst="rect">
            <a:avLst/>
          </a:prstGeom>
        </p:spPr>
      </p:pic>
      <p:sp>
        <p:nvSpPr>
          <p:cNvPr id="43" name="직사각형 42">
            <a:extLst>
              <a:ext uri="{FF2B5EF4-FFF2-40B4-BE49-F238E27FC236}">
                <a16:creationId xmlns="" xmlns:a16="http://schemas.microsoft.com/office/drawing/2014/main" id="{6F0C3A0C-BEAD-4464-9BE3-FB83CB296CE8}"/>
              </a:ext>
            </a:extLst>
          </p:cNvPr>
          <p:cNvSpPr/>
          <p:nvPr/>
        </p:nvSpPr>
        <p:spPr>
          <a:xfrm>
            <a:off x="2337455" y="5018714"/>
            <a:ext cx="206579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ko-KR" altLang="en-US" spc="-150" dirty="0">
                <a:solidFill>
                  <a:schemeClr val="tx1"/>
                </a:solidFill>
                <a:latin typeface="a시월구일2" panose="02020600000000000000" pitchFamily="18" charset="-127"/>
                <a:ea typeface="a시월구일2" panose="02020600000000000000" pitchFamily="18" charset="-127"/>
                <a:cs typeface="Malgun Gothic"/>
                <a:sym typeface="Malgun Gothic"/>
              </a:rPr>
              <a:t>구조 </a:t>
            </a:r>
            <a:r>
              <a:rPr lang="en-US" altLang="ko-KR" spc="-150" dirty="0">
                <a:solidFill>
                  <a:schemeClr val="tx1"/>
                </a:solidFill>
                <a:latin typeface="a시월구일2" panose="02020600000000000000" pitchFamily="18" charset="-127"/>
                <a:ea typeface="a시월구일2" panose="02020600000000000000" pitchFamily="18" charset="-127"/>
                <a:cs typeface="Malgun Gothic"/>
                <a:sym typeface="Malgun Gothic"/>
              </a:rPr>
              <a:t>+ </a:t>
            </a:r>
            <a:r>
              <a:rPr lang="ko-KR" altLang="en-US" spc="-150" dirty="0">
                <a:solidFill>
                  <a:schemeClr val="tx1"/>
                </a:solidFill>
                <a:latin typeface="a시월구일2" panose="02020600000000000000" pitchFamily="18" charset="-127"/>
                <a:ea typeface="a시월구일2" panose="02020600000000000000" pitchFamily="18" charset="-127"/>
                <a:cs typeface="Malgun Gothic"/>
                <a:sym typeface="Malgun Gothic"/>
              </a:rPr>
              <a:t>부상 </a:t>
            </a:r>
            <a:r>
              <a:rPr lang="en-US" altLang="ko-KR" spc="-150" dirty="0">
                <a:solidFill>
                  <a:schemeClr val="tx1"/>
                </a:solidFill>
                <a:latin typeface="a시월구일2" panose="02020600000000000000" pitchFamily="18" charset="-127"/>
                <a:ea typeface="a시월구일2" panose="02020600000000000000" pitchFamily="18" charset="-127"/>
                <a:cs typeface="Malgun Gothic"/>
                <a:sym typeface="Malgun Gothic"/>
              </a:rPr>
              <a:t>+ </a:t>
            </a:r>
            <a:r>
              <a:rPr lang="ko-KR" altLang="en-US" spc="-150" dirty="0">
                <a:solidFill>
                  <a:schemeClr val="tx1"/>
                </a:solidFill>
                <a:latin typeface="a시월구일2" panose="02020600000000000000" pitchFamily="18" charset="-127"/>
                <a:ea typeface="a시월구일2" panose="02020600000000000000" pitchFamily="18" charset="-127"/>
                <a:cs typeface="Malgun Gothic"/>
                <a:sym typeface="Malgun Gothic"/>
              </a:rPr>
              <a:t>사망 </a:t>
            </a:r>
            <a:r>
              <a:rPr lang="en-US" altLang="ko-KR" spc="-150" dirty="0">
                <a:solidFill>
                  <a:schemeClr val="tx1"/>
                </a:solidFill>
                <a:latin typeface="a시월구일2" panose="02020600000000000000" pitchFamily="18" charset="-127"/>
                <a:ea typeface="a시월구일2" panose="02020600000000000000" pitchFamily="18" charset="-127"/>
                <a:cs typeface="Malgun Gothic"/>
                <a:sym typeface="Malgun Gothic"/>
              </a:rPr>
              <a:t>+ </a:t>
            </a:r>
            <a:r>
              <a:rPr lang="ko-KR" altLang="en-US" spc="-150" dirty="0">
                <a:solidFill>
                  <a:schemeClr val="tx1"/>
                </a:solidFill>
                <a:latin typeface="a시월구일2" panose="02020600000000000000" pitchFamily="18" charset="-127"/>
                <a:ea typeface="a시월구일2" panose="02020600000000000000" pitchFamily="18" charset="-127"/>
                <a:cs typeface="Malgun Gothic"/>
                <a:sym typeface="Malgun Gothic"/>
              </a:rPr>
              <a:t>실종</a:t>
            </a:r>
            <a:endParaRPr lang="en-US" altLang="ko-KR" spc="-150" dirty="0">
              <a:solidFill>
                <a:schemeClr val="tx1"/>
              </a:solidFill>
              <a:latin typeface="a시월구일2" panose="02020600000000000000" pitchFamily="18" charset="-127"/>
              <a:ea typeface="a시월구일2" panose="02020600000000000000" pitchFamily="18" charset="-127"/>
              <a:cs typeface="Malgun Gothic"/>
              <a:sym typeface="Malgun Gothic"/>
            </a:endParaRPr>
          </a:p>
          <a:p>
            <a:pPr lvl="0"/>
            <a:r>
              <a:rPr lang="en-US" altLang="ko-KR" spc="-150" dirty="0">
                <a:solidFill>
                  <a:schemeClr val="tx1"/>
                </a:solidFill>
                <a:latin typeface="a시월구일2" panose="02020600000000000000" pitchFamily="18" charset="-127"/>
                <a:ea typeface="a시월구일2" panose="02020600000000000000" pitchFamily="18" charset="-127"/>
                <a:cs typeface="Malgun Gothic"/>
                <a:sym typeface="Malgun Gothic"/>
              </a:rPr>
              <a:t>= </a:t>
            </a:r>
            <a:r>
              <a:rPr lang="ko-KR" altLang="en-US" spc="-150" dirty="0">
                <a:solidFill>
                  <a:schemeClr val="tx1"/>
                </a:solidFill>
                <a:latin typeface="a시월구일2" panose="02020600000000000000" pitchFamily="18" charset="-127"/>
                <a:ea typeface="a시월구일2" panose="02020600000000000000" pitchFamily="18" charset="-127"/>
                <a:cs typeface="Malgun Gothic"/>
                <a:sym typeface="Malgun Gothic"/>
              </a:rPr>
              <a:t>발생인원</a:t>
            </a:r>
            <a:endParaRPr lang="en-US" altLang="ko-KR" spc="-150" dirty="0">
              <a:solidFill>
                <a:schemeClr val="tx1"/>
              </a:solidFill>
              <a:latin typeface="a시월구일2" panose="02020600000000000000" pitchFamily="18" charset="-127"/>
              <a:ea typeface="a시월구일2" panose="02020600000000000000" pitchFamily="18" charset="-127"/>
              <a:cs typeface="Malgun Gothic"/>
              <a:sym typeface="Malgun Gothic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6795523" y="3296538"/>
            <a:ext cx="1410540" cy="1880901"/>
            <a:chOff x="6972628" y="3068988"/>
            <a:chExt cx="1410540" cy="1880901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43962" y="3068988"/>
              <a:ext cx="1080000" cy="1080000"/>
            </a:xfrm>
            <a:prstGeom prst="rect">
              <a:avLst/>
            </a:prstGeom>
          </p:spPr>
        </p:pic>
        <p:sp>
          <p:nvSpPr>
            <p:cNvPr id="30" name="Google Shape;273;p29"/>
            <p:cNvSpPr txBox="1"/>
            <p:nvPr/>
          </p:nvSpPr>
          <p:spPr>
            <a:xfrm>
              <a:off x="6972628" y="4148988"/>
              <a:ext cx="1410540" cy="8009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b="1" dirty="0" smtClean="0">
                  <a:latin typeface="a시월구일1" panose="02020600000000000000" pitchFamily="18" charset="-127"/>
                  <a:ea typeface="a시월구일1" panose="02020600000000000000" pitchFamily="18" charset="-127"/>
                  <a:cs typeface="Malgun Gothic"/>
                  <a:sym typeface="Malgun Gothic"/>
                </a:rPr>
                <a:t>관할 해경서</a:t>
              </a:r>
              <a:endParaRPr lang="en-US" altLang="ko-KR" b="1" dirty="0" smtClean="0">
                <a:latin typeface="a시월구일1" panose="02020600000000000000" pitchFamily="18" charset="-127"/>
                <a:ea typeface="a시월구일1" panose="02020600000000000000" pitchFamily="18" charset="-127"/>
                <a:cs typeface="Malgun Gothic"/>
                <a:sym typeface="Malgun Gothic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46618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9534d822b6_0_37"/>
          <p:cNvSpPr/>
          <p:nvPr/>
        </p:nvSpPr>
        <p:spPr>
          <a:xfrm>
            <a:off x="251520" y="620688"/>
            <a:ext cx="8640900" cy="5976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4" name="Google Shape;374;g9534d822b6_0_37"/>
          <p:cNvSpPr/>
          <p:nvPr/>
        </p:nvSpPr>
        <p:spPr>
          <a:xfrm>
            <a:off x="251520" y="115311"/>
            <a:ext cx="43524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ko-KR" sz="2200" i="0" u="none" strike="noStrike" cap="none" dirty="0">
                <a:solidFill>
                  <a:schemeClr val="lt1"/>
                </a:solidFill>
                <a:latin typeface="a시월구일3" panose="02020600000000000000" pitchFamily="18" charset="-127"/>
                <a:ea typeface="a시월구일3" panose="02020600000000000000" pitchFamily="18" charset="-127"/>
                <a:sym typeface="Arial"/>
              </a:rPr>
              <a:t>0</a:t>
            </a:r>
            <a:r>
              <a:rPr lang="ko-KR" sz="2200" dirty="0">
                <a:solidFill>
                  <a:schemeClr val="lt1"/>
                </a:solidFill>
                <a:latin typeface="a시월구일3" panose="02020600000000000000" pitchFamily="18" charset="-127"/>
                <a:ea typeface="a시월구일3" panose="02020600000000000000" pitchFamily="18" charset="-127"/>
              </a:rPr>
              <a:t>2</a:t>
            </a:r>
            <a:r>
              <a:rPr lang="ko-KR" sz="2200" i="0" u="none" strike="noStrike" cap="none" dirty="0">
                <a:solidFill>
                  <a:schemeClr val="lt1"/>
                </a:solidFill>
                <a:latin typeface="a시월구일3" panose="02020600000000000000" pitchFamily="18" charset="-127"/>
                <a:ea typeface="a시월구일3" panose="02020600000000000000" pitchFamily="18" charset="-127"/>
                <a:sym typeface="Arial"/>
              </a:rPr>
              <a:t>.  </a:t>
            </a:r>
            <a:r>
              <a:rPr lang="ko-KR" sz="2200" dirty="0" smtClean="0">
                <a:solidFill>
                  <a:schemeClr val="lt1"/>
                </a:solidFill>
                <a:latin typeface="a시월구일3" panose="02020600000000000000" pitchFamily="18" charset="-127"/>
                <a:ea typeface="a시월구일3" panose="02020600000000000000" pitchFamily="18" charset="-127"/>
              </a:rPr>
              <a:t>데이터</a:t>
            </a:r>
            <a:r>
              <a:rPr lang="en-US" altLang="ko-KR" sz="2200" dirty="0" smtClean="0">
                <a:solidFill>
                  <a:schemeClr val="lt1"/>
                </a:solidFill>
                <a:latin typeface="a시월구일3" panose="02020600000000000000" pitchFamily="18" charset="-127"/>
                <a:ea typeface="a시월구일3" panose="02020600000000000000" pitchFamily="18" charset="-127"/>
              </a:rPr>
              <a:t> </a:t>
            </a:r>
            <a:r>
              <a:rPr lang="ko-KR" altLang="en-US" sz="2200" dirty="0" smtClean="0">
                <a:solidFill>
                  <a:schemeClr val="lt1"/>
                </a:solidFill>
                <a:latin typeface="a시월구일3" panose="02020600000000000000" pitchFamily="18" charset="-127"/>
                <a:ea typeface="a시월구일3" panose="02020600000000000000" pitchFamily="18" charset="-127"/>
              </a:rPr>
              <a:t>분석 </a:t>
            </a:r>
            <a:r>
              <a:rPr lang="en-US" altLang="ko-KR" sz="2200" dirty="0" smtClean="0">
                <a:solidFill>
                  <a:schemeClr val="lt1"/>
                </a:solidFill>
                <a:latin typeface="a시월구일3" panose="02020600000000000000" pitchFamily="18" charset="-127"/>
                <a:ea typeface="a시월구일3" panose="02020600000000000000" pitchFamily="18" charset="-127"/>
              </a:rPr>
              <a:t>– </a:t>
            </a:r>
            <a:r>
              <a:rPr lang="ko-KR" altLang="en-US" sz="2200" dirty="0" err="1" smtClean="0">
                <a:solidFill>
                  <a:schemeClr val="lt1"/>
                </a:solidFill>
                <a:latin typeface="a시월구일3" panose="02020600000000000000" pitchFamily="18" charset="-127"/>
                <a:ea typeface="a시월구일3" panose="02020600000000000000" pitchFamily="18" charset="-127"/>
              </a:rPr>
              <a:t>데이터셋</a:t>
            </a:r>
            <a:r>
              <a:rPr lang="ko-KR" altLang="en-US" sz="2200" dirty="0" smtClean="0">
                <a:solidFill>
                  <a:schemeClr val="lt1"/>
                </a:solidFill>
                <a:latin typeface="a시월구일3" panose="02020600000000000000" pitchFamily="18" charset="-127"/>
                <a:ea typeface="a시월구일3" panose="02020600000000000000" pitchFamily="18" charset="-127"/>
              </a:rPr>
              <a:t> 구축</a:t>
            </a:r>
            <a:endParaRPr sz="2200" i="0" u="none" strike="noStrike" cap="none" dirty="0">
              <a:solidFill>
                <a:schemeClr val="lt1"/>
              </a:solidFill>
              <a:latin typeface="a시월구일3" panose="02020600000000000000" pitchFamily="18" charset="-127"/>
              <a:ea typeface="a시월구일3" panose="02020600000000000000" pitchFamily="18" charset="-127"/>
              <a:sym typeface="Arial"/>
            </a:endParaRPr>
          </a:p>
        </p:txBody>
      </p:sp>
      <p:sp>
        <p:nvSpPr>
          <p:cNvPr id="6" name="Google Shape;171;p31"/>
          <p:cNvSpPr/>
          <p:nvPr/>
        </p:nvSpPr>
        <p:spPr>
          <a:xfrm>
            <a:off x="914649" y="812265"/>
            <a:ext cx="6361639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 smtClean="0">
                <a:solidFill>
                  <a:schemeClr val="dk1"/>
                </a:solidFill>
                <a:latin typeface="a시월구일2" panose="02020600000000000000" pitchFamily="18" charset="-127"/>
                <a:ea typeface="a시월구일2" panose="02020600000000000000" pitchFamily="18" charset="-127"/>
              </a:rPr>
              <a:t>변수간 상관관계 </a:t>
            </a:r>
            <a:endParaRPr dirty="0">
              <a:latin typeface="a시월구일2" panose="02020600000000000000" pitchFamily="18" charset="-127"/>
              <a:ea typeface="a시월구일2" panose="02020600000000000000" pitchFamily="18" charset="-127"/>
            </a:endParaRPr>
          </a:p>
        </p:txBody>
      </p:sp>
      <p:sp>
        <p:nvSpPr>
          <p:cNvPr id="7" name="Google Shape;172;p31"/>
          <p:cNvSpPr/>
          <p:nvPr/>
        </p:nvSpPr>
        <p:spPr>
          <a:xfrm>
            <a:off x="527299" y="844247"/>
            <a:ext cx="387350" cy="274591"/>
          </a:xfrm>
          <a:prstGeom prst="homePlate">
            <a:avLst>
              <a:gd name="adj" fmla="val 50000"/>
            </a:avLst>
          </a:prstGeom>
          <a:solidFill>
            <a:srgbClr val="17365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5" t="10139" r="13320" b="3922"/>
          <a:stretch/>
        </p:blipFill>
        <p:spPr>
          <a:xfrm>
            <a:off x="527299" y="1225356"/>
            <a:ext cx="8247713" cy="4275557"/>
          </a:xfrm>
          <a:prstGeom prst="rect">
            <a:avLst/>
          </a:prstGeom>
        </p:spPr>
      </p:pic>
      <p:sp>
        <p:nvSpPr>
          <p:cNvPr id="14" name="사각형: 둥근 모서리 118">
            <a:extLst>
              <a:ext uri="{FF2B5EF4-FFF2-40B4-BE49-F238E27FC236}">
                <a16:creationId xmlns:a16="http://schemas.microsoft.com/office/drawing/2014/main" xmlns="" id="{4F25FFC3-A06B-42F9-9024-C5AF7C8F4621}"/>
              </a:ext>
            </a:extLst>
          </p:cNvPr>
          <p:cNvSpPr/>
          <p:nvPr/>
        </p:nvSpPr>
        <p:spPr>
          <a:xfrm>
            <a:off x="527299" y="5500913"/>
            <a:ext cx="8247713" cy="897871"/>
          </a:xfrm>
          <a:prstGeom prst="roundRect">
            <a:avLst>
              <a:gd name="adj" fmla="val 0"/>
            </a:avLst>
          </a:prstGeom>
          <a:solidFill>
            <a:srgbClr val="17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r>
              <a:rPr lang="ko-KR" altLang="en-US" b="1" dirty="0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발생해역 </a:t>
            </a:r>
            <a:r>
              <a:rPr lang="en-US" altLang="ko-KR" b="1" dirty="0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b="1" dirty="0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영해</a:t>
            </a:r>
            <a:r>
              <a:rPr lang="en-US" altLang="ko-KR" b="1" dirty="0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 &lt;-&gt; </a:t>
            </a:r>
            <a:r>
              <a:rPr lang="ko-KR" altLang="en-US" b="1" dirty="0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발생해역</a:t>
            </a:r>
            <a:r>
              <a:rPr lang="en-US" altLang="ko-KR" b="1" dirty="0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b="1" dirty="0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항계 내</a:t>
            </a:r>
            <a:r>
              <a:rPr lang="en-US" altLang="ko-KR" b="1" dirty="0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 </a:t>
            </a:r>
            <a:r>
              <a:rPr lang="ko-KR" altLang="en-US" b="1" dirty="0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의 상관성이 </a:t>
            </a:r>
            <a:r>
              <a:rPr lang="en-US" altLang="ko-KR" b="1" dirty="0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-0.7</a:t>
            </a:r>
            <a:r>
              <a:rPr lang="ko-KR" altLang="en-US" b="1" dirty="0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로 가장 높은 수준을 보임</a:t>
            </a:r>
            <a:r>
              <a:rPr lang="en-US" altLang="ko-KR" b="1" dirty="0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pPr algn="ctr">
              <a:buClr>
                <a:schemeClr val="bg1"/>
              </a:buClr>
            </a:pPr>
            <a:r>
              <a:rPr lang="ko-KR" altLang="en-US" b="1" dirty="0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나머지 변수의 경우 상관성이 </a:t>
            </a:r>
            <a:r>
              <a:rPr lang="en-US" altLang="ko-KR" b="1" dirty="0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-0.3 ~ 0.5</a:t>
            </a:r>
            <a:r>
              <a:rPr lang="ko-KR" altLang="en-US" b="1" dirty="0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정도로 높은 수준의 상관성을 보이고 있지 않음</a:t>
            </a:r>
            <a:r>
              <a:rPr lang="en-US" altLang="ko-KR" b="1" dirty="0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  <a:r>
              <a:rPr lang="ko-KR" altLang="en-US" b="1" dirty="0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endParaRPr lang="en-US" altLang="ko-KR" b="1" dirty="0" smtClean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14065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9534d822b6_0_37"/>
          <p:cNvSpPr/>
          <p:nvPr/>
        </p:nvSpPr>
        <p:spPr>
          <a:xfrm>
            <a:off x="251520" y="620688"/>
            <a:ext cx="8640900" cy="5976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4" name="Google Shape;374;g9534d822b6_0_37"/>
          <p:cNvSpPr/>
          <p:nvPr/>
        </p:nvSpPr>
        <p:spPr>
          <a:xfrm>
            <a:off x="251520" y="115311"/>
            <a:ext cx="43524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ko-KR" sz="2200" i="0" u="none" strike="noStrike" cap="none" dirty="0">
                <a:solidFill>
                  <a:schemeClr val="lt1"/>
                </a:solidFill>
                <a:latin typeface="a시월구일3" panose="02020600000000000000" pitchFamily="18" charset="-127"/>
                <a:ea typeface="a시월구일3" panose="02020600000000000000" pitchFamily="18" charset="-127"/>
                <a:sym typeface="Arial"/>
              </a:rPr>
              <a:t>0</a:t>
            </a:r>
            <a:r>
              <a:rPr lang="ko-KR" sz="2200" dirty="0">
                <a:solidFill>
                  <a:schemeClr val="lt1"/>
                </a:solidFill>
                <a:latin typeface="a시월구일3" panose="02020600000000000000" pitchFamily="18" charset="-127"/>
                <a:ea typeface="a시월구일3" panose="02020600000000000000" pitchFamily="18" charset="-127"/>
              </a:rPr>
              <a:t>2</a:t>
            </a:r>
            <a:r>
              <a:rPr lang="ko-KR" sz="2200" i="0" u="none" strike="noStrike" cap="none" dirty="0">
                <a:solidFill>
                  <a:schemeClr val="lt1"/>
                </a:solidFill>
                <a:latin typeface="a시월구일3" panose="02020600000000000000" pitchFamily="18" charset="-127"/>
                <a:ea typeface="a시월구일3" panose="02020600000000000000" pitchFamily="18" charset="-127"/>
                <a:sym typeface="Arial"/>
              </a:rPr>
              <a:t>.  </a:t>
            </a:r>
            <a:r>
              <a:rPr lang="ko-KR" sz="2200" dirty="0" smtClean="0">
                <a:solidFill>
                  <a:schemeClr val="lt1"/>
                </a:solidFill>
                <a:latin typeface="a시월구일3" panose="02020600000000000000" pitchFamily="18" charset="-127"/>
                <a:ea typeface="a시월구일3" panose="02020600000000000000" pitchFamily="18" charset="-127"/>
              </a:rPr>
              <a:t>데이터</a:t>
            </a:r>
            <a:r>
              <a:rPr lang="en-US" altLang="ko-KR" sz="2200" dirty="0" smtClean="0">
                <a:solidFill>
                  <a:schemeClr val="lt1"/>
                </a:solidFill>
                <a:latin typeface="a시월구일3" panose="02020600000000000000" pitchFamily="18" charset="-127"/>
                <a:ea typeface="a시월구일3" panose="02020600000000000000" pitchFamily="18" charset="-127"/>
              </a:rPr>
              <a:t> </a:t>
            </a:r>
            <a:r>
              <a:rPr lang="ko-KR" altLang="en-US" sz="2200" dirty="0" smtClean="0">
                <a:solidFill>
                  <a:schemeClr val="lt1"/>
                </a:solidFill>
                <a:latin typeface="a시월구일3" panose="02020600000000000000" pitchFamily="18" charset="-127"/>
                <a:ea typeface="a시월구일3" panose="02020600000000000000" pitchFamily="18" charset="-127"/>
              </a:rPr>
              <a:t>분석 </a:t>
            </a:r>
            <a:r>
              <a:rPr lang="en-US" altLang="ko-KR" sz="2200" dirty="0" smtClean="0">
                <a:solidFill>
                  <a:schemeClr val="lt1"/>
                </a:solidFill>
                <a:latin typeface="a시월구일3" panose="02020600000000000000" pitchFamily="18" charset="-127"/>
                <a:ea typeface="a시월구일3" panose="02020600000000000000" pitchFamily="18" charset="-127"/>
              </a:rPr>
              <a:t>– </a:t>
            </a:r>
            <a:r>
              <a:rPr lang="ko-KR" altLang="en-US" sz="2200" dirty="0" err="1" smtClean="0">
                <a:solidFill>
                  <a:schemeClr val="lt1"/>
                </a:solidFill>
                <a:latin typeface="a시월구일3" panose="02020600000000000000" pitchFamily="18" charset="-127"/>
                <a:ea typeface="a시월구일3" panose="02020600000000000000" pitchFamily="18" charset="-127"/>
              </a:rPr>
              <a:t>데이터셋</a:t>
            </a:r>
            <a:r>
              <a:rPr lang="ko-KR" altLang="en-US" sz="2200" dirty="0" smtClean="0">
                <a:solidFill>
                  <a:schemeClr val="lt1"/>
                </a:solidFill>
                <a:latin typeface="a시월구일3" panose="02020600000000000000" pitchFamily="18" charset="-127"/>
                <a:ea typeface="a시월구일3" panose="02020600000000000000" pitchFamily="18" charset="-127"/>
              </a:rPr>
              <a:t> 구축</a:t>
            </a:r>
            <a:endParaRPr sz="2200" i="0" u="none" strike="noStrike" cap="none" dirty="0">
              <a:solidFill>
                <a:schemeClr val="lt1"/>
              </a:solidFill>
              <a:latin typeface="a시월구일3" panose="02020600000000000000" pitchFamily="18" charset="-127"/>
              <a:ea typeface="a시월구일3" panose="02020600000000000000" pitchFamily="18" charset="-127"/>
              <a:sym typeface="Arial"/>
            </a:endParaRPr>
          </a:p>
        </p:txBody>
      </p:sp>
      <p:sp>
        <p:nvSpPr>
          <p:cNvPr id="6" name="Google Shape;171;p31"/>
          <p:cNvSpPr/>
          <p:nvPr/>
        </p:nvSpPr>
        <p:spPr>
          <a:xfrm>
            <a:off x="914649" y="812265"/>
            <a:ext cx="6361639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 smtClean="0">
                <a:solidFill>
                  <a:schemeClr val="dk1"/>
                </a:solidFill>
                <a:latin typeface="a시월구일2" panose="02020600000000000000" pitchFamily="18" charset="-127"/>
                <a:ea typeface="a시월구일2" panose="02020600000000000000" pitchFamily="18" charset="-127"/>
              </a:rPr>
              <a:t>데이터 전처리 </a:t>
            </a:r>
            <a:endParaRPr dirty="0">
              <a:latin typeface="a시월구일2" panose="02020600000000000000" pitchFamily="18" charset="-127"/>
              <a:ea typeface="a시월구일2" panose="02020600000000000000" pitchFamily="18" charset="-127"/>
            </a:endParaRPr>
          </a:p>
        </p:txBody>
      </p:sp>
      <p:sp>
        <p:nvSpPr>
          <p:cNvPr id="7" name="Google Shape;172;p31"/>
          <p:cNvSpPr/>
          <p:nvPr/>
        </p:nvSpPr>
        <p:spPr>
          <a:xfrm>
            <a:off x="527299" y="844247"/>
            <a:ext cx="387350" cy="274591"/>
          </a:xfrm>
          <a:prstGeom prst="homePlate">
            <a:avLst>
              <a:gd name="adj" fmla="val 50000"/>
            </a:avLst>
          </a:prstGeom>
          <a:solidFill>
            <a:srgbClr val="17365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571869" y="1407053"/>
            <a:ext cx="7920000" cy="4723159"/>
            <a:chOff x="597996" y="1443836"/>
            <a:chExt cx="7920000" cy="4680000"/>
          </a:xfrm>
        </p:grpSpPr>
        <p:sp>
          <p:nvSpPr>
            <p:cNvPr id="22" name="직사각형 21"/>
            <p:cNvSpPr/>
            <p:nvPr/>
          </p:nvSpPr>
          <p:spPr>
            <a:xfrm>
              <a:off x="4557996" y="1443836"/>
              <a:ext cx="3960000" cy="4680000"/>
            </a:xfrm>
            <a:prstGeom prst="rect">
              <a:avLst/>
            </a:prstGeom>
            <a:solidFill>
              <a:srgbClr val="8EB4E3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597996" y="1443836"/>
              <a:ext cx="3960000" cy="4680000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1" name="Google Shape;171;p31"/>
          <p:cNvSpPr/>
          <p:nvPr/>
        </p:nvSpPr>
        <p:spPr>
          <a:xfrm>
            <a:off x="571869" y="1569590"/>
            <a:ext cx="7919999" cy="323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500" dirty="0" smtClean="0">
                <a:latin typeface="a시월구일2" panose="02020600000000000000" pitchFamily="18" charset="-127"/>
                <a:ea typeface="a시월구일2" panose="02020600000000000000" pitchFamily="18" charset="-127"/>
              </a:rPr>
              <a:t>발생인원 예측</a:t>
            </a:r>
            <a:endParaRPr sz="1500" dirty="0">
              <a:latin typeface="a시월구일2" panose="02020600000000000000" pitchFamily="18" charset="-127"/>
              <a:ea typeface="a시월구일2" panose="02020600000000000000" pitchFamily="18" charset="-127"/>
            </a:endParaRPr>
          </a:p>
        </p:txBody>
      </p:sp>
      <p:sp>
        <p:nvSpPr>
          <p:cNvPr id="32" name="Google Shape;171;p31"/>
          <p:cNvSpPr/>
          <p:nvPr/>
        </p:nvSpPr>
        <p:spPr>
          <a:xfrm>
            <a:off x="813619" y="2039863"/>
            <a:ext cx="7436498" cy="2646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a시월구일2" panose="02020600000000000000" pitchFamily="18" charset="-127"/>
                <a:ea typeface="a시월구일2" panose="02020600000000000000" pitchFamily="18" charset="-127"/>
              </a:rPr>
              <a:t>종속변수</a:t>
            </a:r>
            <a:r>
              <a:rPr lang="ko-KR" altLang="en-US" dirty="0">
                <a:latin typeface="a시월구일2" panose="02020600000000000000" pitchFamily="18" charset="-127"/>
                <a:ea typeface="a시월구일2" panose="02020600000000000000" pitchFamily="18" charset="-127"/>
              </a:rPr>
              <a:t> </a:t>
            </a:r>
            <a:r>
              <a:rPr lang="en-US" altLang="ko-KR" dirty="0" smtClean="0">
                <a:latin typeface="a시월구일2" panose="02020600000000000000" pitchFamily="18" charset="-127"/>
                <a:ea typeface="a시월구일2" panose="02020600000000000000" pitchFamily="18" charset="-127"/>
              </a:rPr>
              <a:t>: </a:t>
            </a:r>
            <a:r>
              <a:rPr lang="ko-KR" altLang="en-US" dirty="0" smtClean="0">
                <a:latin typeface="a시월구일2" panose="02020600000000000000" pitchFamily="18" charset="-127"/>
                <a:ea typeface="a시월구일2" panose="02020600000000000000" pitchFamily="18" charset="-127"/>
              </a:rPr>
              <a:t>발생인원</a:t>
            </a:r>
            <a:endParaRPr lang="en-US" altLang="ko-KR" dirty="0" smtClean="0">
              <a:latin typeface="a시월구일2" panose="02020600000000000000" pitchFamily="18" charset="-127"/>
              <a:ea typeface="a시월구일2" panose="02020600000000000000" pitchFamily="18" charset="-127"/>
            </a:endParaRP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>
              <a:latin typeface="a시월구일2" panose="02020600000000000000" pitchFamily="18" charset="-127"/>
              <a:ea typeface="a시월구일2" panose="02020600000000000000" pitchFamily="18" charset="-127"/>
            </a:endParaRP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a시월구일2" panose="02020600000000000000" pitchFamily="18" charset="-127"/>
                <a:ea typeface="a시월구일2" panose="02020600000000000000" pitchFamily="18" charset="-127"/>
              </a:rPr>
              <a:t>독립변수 </a:t>
            </a:r>
            <a:r>
              <a:rPr lang="en-US" altLang="ko-KR" dirty="0" smtClean="0">
                <a:latin typeface="a시월구일2" panose="02020600000000000000" pitchFamily="18" charset="-127"/>
                <a:ea typeface="a시월구일2" panose="02020600000000000000" pitchFamily="18" charset="-127"/>
              </a:rPr>
              <a:t>: </a:t>
            </a:r>
            <a:r>
              <a:rPr lang="ko-KR" altLang="en-US" dirty="0" smtClean="0">
                <a:latin typeface="a시월구일2" panose="02020600000000000000" pitchFamily="18" charset="-127"/>
                <a:ea typeface="a시월구일2" panose="02020600000000000000" pitchFamily="18" charset="-127"/>
              </a:rPr>
              <a:t>발생해역 </a:t>
            </a:r>
            <a:r>
              <a:rPr lang="en-US" altLang="ko-KR" dirty="0" smtClean="0">
                <a:latin typeface="a시월구일2" panose="02020600000000000000" pitchFamily="18" charset="-127"/>
                <a:ea typeface="a시월구일2" panose="02020600000000000000" pitchFamily="18" charset="-127"/>
              </a:rPr>
              <a:t>/ </a:t>
            </a:r>
            <a:r>
              <a:rPr lang="ko-KR" altLang="en-US" dirty="0" smtClean="0">
                <a:latin typeface="a시월구일2" panose="02020600000000000000" pitchFamily="18" charset="-127"/>
                <a:ea typeface="a시월구일2" panose="02020600000000000000" pitchFamily="18" charset="-127"/>
              </a:rPr>
              <a:t>기상상태 </a:t>
            </a:r>
            <a:r>
              <a:rPr lang="en-US" altLang="ko-KR" dirty="0" smtClean="0">
                <a:latin typeface="a시월구일2" panose="02020600000000000000" pitchFamily="18" charset="-127"/>
                <a:ea typeface="a시월구일2" panose="02020600000000000000" pitchFamily="18" charset="-127"/>
              </a:rPr>
              <a:t>/ </a:t>
            </a:r>
            <a:r>
              <a:rPr lang="ko-KR" altLang="en-US" dirty="0" smtClean="0">
                <a:latin typeface="a시월구일2" panose="02020600000000000000" pitchFamily="18" charset="-127"/>
                <a:ea typeface="a시월구일2" panose="02020600000000000000" pitchFamily="18" charset="-127"/>
              </a:rPr>
              <a:t>발생유형 </a:t>
            </a:r>
            <a:r>
              <a:rPr lang="en-US" altLang="ko-KR" dirty="0" smtClean="0">
                <a:latin typeface="a시월구일2" panose="02020600000000000000" pitchFamily="18" charset="-127"/>
                <a:ea typeface="a시월구일2" panose="02020600000000000000" pitchFamily="18" charset="-127"/>
              </a:rPr>
              <a:t>/ </a:t>
            </a:r>
            <a:r>
              <a:rPr lang="ko-KR" altLang="en-US" dirty="0" smtClean="0">
                <a:latin typeface="a시월구일2" panose="02020600000000000000" pitchFamily="18" charset="-127"/>
                <a:ea typeface="a시월구일2" panose="02020600000000000000" pitchFamily="18" charset="-127"/>
              </a:rPr>
              <a:t>사고 </a:t>
            </a:r>
            <a:r>
              <a:rPr lang="ko-KR" altLang="en-US" dirty="0" err="1" smtClean="0">
                <a:latin typeface="a시월구일2" panose="02020600000000000000" pitchFamily="18" charset="-127"/>
                <a:ea typeface="a시월구일2" panose="02020600000000000000" pitchFamily="18" charset="-127"/>
              </a:rPr>
              <a:t>선박수</a:t>
            </a:r>
            <a:r>
              <a:rPr lang="ko-KR" altLang="en-US" dirty="0" smtClean="0">
                <a:latin typeface="a시월구일2" panose="02020600000000000000" pitchFamily="18" charset="-127"/>
                <a:ea typeface="a시월구일2" panose="02020600000000000000" pitchFamily="18" charset="-127"/>
              </a:rPr>
              <a:t> </a:t>
            </a:r>
            <a:r>
              <a:rPr lang="en-US" altLang="ko-KR" dirty="0" smtClean="0">
                <a:latin typeface="a시월구일2" panose="02020600000000000000" pitchFamily="18" charset="-127"/>
                <a:ea typeface="a시월구일2" panose="02020600000000000000" pitchFamily="18" charset="-127"/>
              </a:rPr>
              <a:t>/ </a:t>
            </a:r>
            <a:r>
              <a:rPr lang="ko-KR" altLang="en-US" dirty="0" smtClean="0">
                <a:latin typeface="a시월구일2" panose="02020600000000000000" pitchFamily="18" charset="-127"/>
                <a:ea typeface="a시월구일2" panose="02020600000000000000" pitchFamily="18" charset="-127"/>
              </a:rPr>
              <a:t>선종 </a:t>
            </a:r>
            <a:r>
              <a:rPr lang="en-US" altLang="ko-KR" dirty="0" smtClean="0">
                <a:latin typeface="a시월구일2" panose="02020600000000000000" pitchFamily="18" charset="-127"/>
                <a:ea typeface="a시월구일2" panose="02020600000000000000" pitchFamily="18" charset="-127"/>
              </a:rPr>
              <a:t>/ </a:t>
            </a:r>
            <a:r>
              <a:rPr lang="ko-KR" altLang="en-US" dirty="0" smtClean="0">
                <a:latin typeface="a시월구일2" panose="02020600000000000000" pitchFamily="18" charset="-127"/>
                <a:ea typeface="a시월구일2" panose="02020600000000000000" pitchFamily="18" charset="-127"/>
              </a:rPr>
              <a:t>톤수</a:t>
            </a:r>
            <a:endParaRPr lang="en-US" altLang="ko-KR" dirty="0" smtClean="0">
              <a:latin typeface="a시월구일2" panose="02020600000000000000" pitchFamily="18" charset="-127"/>
              <a:ea typeface="a시월구일2" panose="02020600000000000000" pitchFamily="18" charset="-127"/>
            </a:endParaRP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>
              <a:latin typeface="a시월구일2" panose="02020600000000000000" pitchFamily="18" charset="-127"/>
              <a:ea typeface="a시월구일2" panose="02020600000000000000" pitchFamily="18" charset="-127"/>
            </a:endParaRP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 smtClean="0">
                <a:latin typeface="a시월구일2" panose="02020600000000000000" pitchFamily="18" charset="-127"/>
                <a:ea typeface="a시월구일2" panose="02020600000000000000" pitchFamily="18" charset="-127"/>
              </a:rPr>
              <a:t>제거된변수</a:t>
            </a:r>
            <a:r>
              <a:rPr lang="ko-KR" altLang="en-US" dirty="0" smtClean="0">
                <a:latin typeface="a시월구일2" panose="02020600000000000000" pitchFamily="18" charset="-127"/>
                <a:ea typeface="a시월구일2" panose="02020600000000000000" pitchFamily="18" charset="-127"/>
              </a:rPr>
              <a:t> </a:t>
            </a:r>
            <a:r>
              <a:rPr lang="en-US" altLang="ko-KR" dirty="0" smtClean="0">
                <a:latin typeface="a시월구일2" panose="02020600000000000000" pitchFamily="18" charset="-127"/>
                <a:ea typeface="a시월구일2" panose="02020600000000000000" pitchFamily="18" charset="-127"/>
              </a:rPr>
              <a:t>: </a:t>
            </a:r>
            <a:r>
              <a:rPr lang="ko-KR" altLang="en-US" dirty="0" smtClean="0">
                <a:latin typeface="a시월구일2" panose="02020600000000000000" pitchFamily="18" charset="-127"/>
                <a:ea typeface="a시월구일2" panose="02020600000000000000" pitchFamily="18" charset="-127"/>
              </a:rPr>
              <a:t>발생시간 </a:t>
            </a:r>
            <a:r>
              <a:rPr lang="en-US" altLang="ko-KR" dirty="0" smtClean="0">
                <a:latin typeface="a시월구일2" panose="02020600000000000000" pitchFamily="18" charset="-127"/>
                <a:ea typeface="a시월구일2" panose="02020600000000000000" pitchFamily="18" charset="-127"/>
              </a:rPr>
              <a:t>/  </a:t>
            </a:r>
            <a:r>
              <a:rPr lang="ko-KR" altLang="en-US" dirty="0" smtClean="0">
                <a:latin typeface="a시월구일2" panose="02020600000000000000" pitchFamily="18" charset="-127"/>
                <a:ea typeface="a시월구일2" panose="02020600000000000000" pitchFamily="18" charset="-127"/>
              </a:rPr>
              <a:t>발생원인</a:t>
            </a:r>
            <a:endParaRPr lang="en-US" altLang="ko-KR" dirty="0" smtClean="0">
              <a:latin typeface="a시월구일2" panose="02020600000000000000" pitchFamily="18" charset="-127"/>
              <a:ea typeface="a시월구일2" panose="02020600000000000000" pitchFamily="18" charset="-127"/>
            </a:endParaRP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600" dirty="0" smtClean="0">
              <a:latin typeface="a시월구일2" panose="02020600000000000000" pitchFamily="18" charset="-127"/>
              <a:ea typeface="a시월구일2" panose="02020600000000000000" pitchFamily="18" charset="-127"/>
            </a:endParaRP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 smtClean="0">
                <a:latin typeface="a시월구일2" panose="02020600000000000000" pitchFamily="18" charset="-127"/>
                <a:ea typeface="a시월구일2" panose="02020600000000000000" pitchFamily="18" charset="-127"/>
              </a:rPr>
              <a:t> - </a:t>
            </a:r>
            <a:r>
              <a:rPr lang="ko-KR" altLang="en-US" dirty="0" smtClean="0">
                <a:latin typeface="a시월구일2" panose="02020600000000000000" pitchFamily="18" charset="-127"/>
                <a:ea typeface="a시월구일2" panose="02020600000000000000" pitchFamily="18" charset="-127"/>
              </a:rPr>
              <a:t>정확도가 감소하는 결과를 초래하며 발생원인과 유형 중 유형이 더 나은 결과를 </a:t>
            </a:r>
            <a:r>
              <a:rPr lang="ko-KR" altLang="en-US" dirty="0" err="1" smtClean="0">
                <a:latin typeface="a시월구일2" panose="02020600000000000000" pitchFamily="18" charset="-127"/>
                <a:ea typeface="a시월구일2" panose="02020600000000000000" pitchFamily="18" charset="-127"/>
              </a:rPr>
              <a:t>나태내어</a:t>
            </a:r>
            <a:endParaRPr lang="en-US" altLang="ko-KR" dirty="0" smtClean="0">
              <a:latin typeface="a시월구일2" panose="02020600000000000000" pitchFamily="18" charset="-127"/>
              <a:ea typeface="a시월구일2" panose="02020600000000000000" pitchFamily="18" charset="-127"/>
            </a:endParaRP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600" dirty="0" smtClean="0">
              <a:latin typeface="a시월구일2" panose="02020600000000000000" pitchFamily="18" charset="-127"/>
              <a:ea typeface="a시월구일2" panose="02020600000000000000" pitchFamily="18" charset="-127"/>
            </a:endParaRP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latin typeface="a시월구일2" panose="02020600000000000000" pitchFamily="18" charset="-127"/>
                <a:ea typeface="a시월구일2" panose="02020600000000000000" pitchFamily="18" charset="-127"/>
              </a:rPr>
              <a:t> </a:t>
            </a:r>
            <a:r>
              <a:rPr lang="en-US" altLang="ko-KR" dirty="0" smtClean="0">
                <a:latin typeface="a시월구일2" panose="02020600000000000000" pitchFamily="18" charset="-127"/>
                <a:ea typeface="a시월구일2" panose="02020600000000000000" pitchFamily="18" charset="-127"/>
              </a:rPr>
              <a:t>  </a:t>
            </a:r>
            <a:r>
              <a:rPr lang="ko-KR" altLang="en-US" dirty="0" smtClean="0">
                <a:latin typeface="a시월구일2" panose="02020600000000000000" pitchFamily="18" charset="-127"/>
                <a:ea typeface="a시월구일2" panose="02020600000000000000" pitchFamily="18" charset="-127"/>
              </a:rPr>
              <a:t>원인 </a:t>
            </a:r>
            <a:r>
              <a:rPr lang="ko-KR" altLang="en-US" dirty="0" err="1" smtClean="0">
                <a:latin typeface="a시월구일2" panose="02020600000000000000" pitchFamily="18" charset="-127"/>
                <a:ea typeface="a시월구일2" panose="02020600000000000000" pitchFamily="18" charset="-127"/>
              </a:rPr>
              <a:t>컬럼은</a:t>
            </a:r>
            <a:r>
              <a:rPr lang="ko-KR" altLang="en-US" dirty="0" smtClean="0">
                <a:latin typeface="a시월구일2" panose="02020600000000000000" pitchFamily="18" charset="-127"/>
                <a:ea typeface="a시월구일2" panose="02020600000000000000" pitchFamily="18" charset="-127"/>
              </a:rPr>
              <a:t> 삭제</a:t>
            </a:r>
            <a:r>
              <a:rPr lang="en-US" altLang="ko-KR" dirty="0" smtClean="0">
                <a:latin typeface="a시월구일2" panose="02020600000000000000" pitchFamily="18" charset="-127"/>
                <a:ea typeface="a시월구일2" panose="02020600000000000000" pitchFamily="18" charset="-127"/>
              </a:rPr>
              <a:t>.</a:t>
            </a: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>
              <a:latin typeface="a시월구일2" panose="02020600000000000000" pitchFamily="18" charset="-127"/>
              <a:ea typeface="a시월구일2" panose="02020600000000000000" pitchFamily="18" charset="-127"/>
            </a:endParaRP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a시월구일2" panose="02020600000000000000" pitchFamily="18" charset="-127"/>
                <a:ea typeface="a시월구일2" panose="02020600000000000000" pitchFamily="18" charset="-127"/>
              </a:rPr>
              <a:t>독립변수 안에서 제거된 변수</a:t>
            </a:r>
            <a:r>
              <a:rPr lang="en-US" altLang="ko-KR" dirty="0">
                <a:latin typeface="a시월구일2" panose="02020600000000000000" pitchFamily="18" charset="-127"/>
                <a:ea typeface="a시월구일2" panose="02020600000000000000" pitchFamily="18" charset="-127"/>
              </a:rPr>
              <a:t> </a:t>
            </a:r>
            <a:r>
              <a:rPr lang="en-US" altLang="ko-KR" dirty="0" smtClean="0">
                <a:latin typeface="a시월구일2" panose="02020600000000000000" pitchFamily="18" charset="-127"/>
                <a:ea typeface="a시월구일2" panose="02020600000000000000" pitchFamily="18" charset="-127"/>
              </a:rPr>
              <a:t>: </a:t>
            </a:r>
            <a:r>
              <a:rPr lang="ko-KR" altLang="en-US" dirty="0" smtClean="0">
                <a:latin typeface="a시월구일2" panose="02020600000000000000" pitchFamily="18" charset="-127"/>
                <a:ea typeface="a시월구일2" panose="02020600000000000000" pitchFamily="18" charset="-127"/>
              </a:rPr>
              <a:t>황천</a:t>
            </a:r>
            <a:r>
              <a:rPr lang="en-US" altLang="ko-KR" dirty="0" smtClean="0">
                <a:latin typeface="a시월구일2" panose="02020600000000000000" pitchFamily="18" charset="-127"/>
                <a:ea typeface="a시월구일2" panose="02020600000000000000" pitchFamily="18" charset="-127"/>
              </a:rPr>
              <a:t>2</a:t>
            </a:r>
            <a:r>
              <a:rPr lang="ko-KR" altLang="en-US" dirty="0" smtClean="0">
                <a:latin typeface="a시월구일2" panose="02020600000000000000" pitchFamily="18" charset="-127"/>
                <a:ea typeface="a시월구일2" panose="02020600000000000000" pitchFamily="18" charset="-127"/>
              </a:rPr>
              <a:t>급 </a:t>
            </a:r>
            <a:r>
              <a:rPr lang="en-US" altLang="ko-KR" dirty="0" smtClean="0">
                <a:latin typeface="a시월구일2" panose="02020600000000000000" pitchFamily="18" charset="-127"/>
                <a:ea typeface="a시월구일2" panose="02020600000000000000" pitchFamily="18" charset="-127"/>
              </a:rPr>
              <a:t>/ 3</a:t>
            </a:r>
            <a:r>
              <a:rPr lang="ko-KR" altLang="en-US" dirty="0" smtClean="0">
                <a:latin typeface="a시월구일2" panose="02020600000000000000" pitchFamily="18" charset="-127"/>
                <a:ea typeface="a시월구일2" panose="02020600000000000000" pitchFamily="18" charset="-127"/>
              </a:rPr>
              <a:t>급 </a:t>
            </a:r>
            <a:r>
              <a:rPr lang="en-US" altLang="ko-KR" dirty="0" smtClean="0">
                <a:latin typeface="a시월구일2" panose="02020600000000000000" pitchFamily="18" charset="-127"/>
                <a:ea typeface="a시월구일2" panose="02020600000000000000" pitchFamily="18" charset="-127"/>
              </a:rPr>
              <a:t>/</a:t>
            </a:r>
            <a:r>
              <a:rPr lang="ko-KR" altLang="en-US" dirty="0" smtClean="0">
                <a:latin typeface="a시월구일2" panose="02020600000000000000" pitchFamily="18" charset="-127"/>
                <a:ea typeface="a시월구일2" panose="02020600000000000000" pitchFamily="18" charset="-127"/>
              </a:rPr>
              <a:t> 태풍경보 </a:t>
            </a:r>
            <a:r>
              <a:rPr lang="en-US" altLang="ko-KR" dirty="0" smtClean="0">
                <a:latin typeface="a시월구일2" panose="02020600000000000000" pitchFamily="18" charset="-127"/>
                <a:ea typeface="a시월구일2" panose="02020600000000000000" pitchFamily="18" charset="-127"/>
              </a:rPr>
              <a:t>/ </a:t>
            </a:r>
            <a:r>
              <a:rPr lang="ko-KR" altLang="en-US" dirty="0" smtClean="0">
                <a:latin typeface="a시월구일2" panose="02020600000000000000" pitchFamily="18" charset="-127"/>
                <a:ea typeface="a시월구일2" panose="02020600000000000000" pitchFamily="18" charset="-127"/>
              </a:rPr>
              <a:t>주의보</a:t>
            </a:r>
            <a:endParaRPr lang="en-US" altLang="ko-KR" dirty="0">
              <a:latin typeface="a시월구일2" panose="02020600000000000000" pitchFamily="18" charset="-127"/>
              <a:ea typeface="a시월구일2" panose="02020600000000000000" pitchFamily="18" charset="-127"/>
            </a:endParaRP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>
              <a:latin typeface="a시월구일2" panose="02020600000000000000" pitchFamily="18" charset="-127"/>
              <a:ea typeface="a시월구일2" panose="02020600000000000000" pitchFamily="18" charset="-127"/>
            </a:endParaRP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 smtClean="0">
              <a:latin typeface="a시월구일2" panose="02020600000000000000" pitchFamily="18" charset="-127"/>
              <a:ea typeface="a시월구일2" panose="02020600000000000000" pitchFamily="18" charset="-127"/>
            </a:endParaRPr>
          </a:p>
        </p:txBody>
      </p:sp>
      <p:graphicFrame>
        <p:nvGraphicFramePr>
          <p:cNvPr id="34" name="표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7055533"/>
              </p:ext>
            </p:extLst>
          </p:nvPr>
        </p:nvGraphicFramePr>
        <p:xfrm>
          <a:off x="1206864" y="4501929"/>
          <a:ext cx="2297254" cy="1451085"/>
        </p:xfrm>
        <a:graphic>
          <a:graphicData uri="http://schemas.openxmlformats.org/drawingml/2006/table">
            <a:tbl>
              <a:tblPr firstRow="1" bandRow="1">
                <a:tableStyleId>{BF8990C7-47DD-4872-ADB3-B673CC2AE93E}</a:tableStyleId>
              </a:tblPr>
              <a:tblGrid>
                <a:gridCol w="1148627"/>
                <a:gridCol w="1148627"/>
              </a:tblGrid>
              <a:tr h="29021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smtClean="0"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기상상태</a:t>
                      </a:r>
                      <a:endParaRPr lang="ko-KR" altLang="en-US" sz="1200" b="1" dirty="0">
                        <a:latin typeface="a시월구일1" panose="02020600000000000000" pitchFamily="18" charset="-127"/>
                        <a:ea typeface="a시월구일1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 smtClean="0"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P-value</a:t>
                      </a:r>
                      <a:endParaRPr lang="ko-KR" altLang="en-US" sz="1200" b="1" dirty="0">
                        <a:latin typeface="a시월구일1" panose="02020600000000000000" pitchFamily="18" charset="-127"/>
                        <a:ea typeface="a시월구일1" panose="02020600000000000000" pitchFamily="18" charset="-127"/>
                      </a:endParaRPr>
                    </a:p>
                  </a:txBody>
                  <a:tcPr/>
                </a:tc>
              </a:tr>
              <a:tr h="29021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smtClean="0"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황천</a:t>
                      </a:r>
                      <a:r>
                        <a:rPr lang="en-US" altLang="ko-KR" sz="1200" b="1" dirty="0" smtClean="0"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2</a:t>
                      </a:r>
                      <a:r>
                        <a:rPr lang="ko-KR" altLang="en-US" sz="1200" b="1" dirty="0" smtClean="0"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급</a:t>
                      </a:r>
                      <a:endParaRPr lang="ko-KR" altLang="en-US" sz="1200" b="1" dirty="0">
                        <a:latin typeface="a시월구일1" panose="02020600000000000000" pitchFamily="18" charset="-127"/>
                        <a:ea typeface="a시월구일1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 smtClean="0"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0.644</a:t>
                      </a:r>
                      <a:endParaRPr lang="ko-KR" altLang="en-US" sz="1200" b="1" dirty="0">
                        <a:latin typeface="a시월구일1" panose="02020600000000000000" pitchFamily="18" charset="-127"/>
                        <a:ea typeface="a시월구일1" panose="02020600000000000000" pitchFamily="18" charset="-127"/>
                      </a:endParaRPr>
                    </a:p>
                  </a:txBody>
                  <a:tcPr/>
                </a:tc>
              </a:tr>
              <a:tr h="29021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smtClean="0"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황천</a:t>
                      </a:r>
                      <a:r>
                        <a:rPr lang="en-US" altLang="ko-KR" sz="1200" b="1" dirty="0" smtClean="0"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3</a:t>
                      </a:r>
                      <a:r>
                        <a:rPr lang="ko-KR" altLang="en-US" sz="1200" b="1" dirty="0" smtClean="0"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급</a:t>
                      </a:r>
                      <a:endParaRPr lang="ko-KR" altLang="en-US" sz="1200" b="1" dirty="0">
                        <a:latin typeface="a시월구일1" panose="02020600000000000000" pitchFamily="18" charset="-127"/>
                        <a:ea typeface="a시월구일1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 smtClean="0"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0.218</a:t>
                      </a:r>
                      <a:endParaRPr lang="ko-KR" altLang="en-US" sz="1200" b="1" dirty="0">
                        <a:latin typeface="a시월구일1" panose="02020600000000000000" pitchFamily="18" charset="-127"/>
                        <a:ea typeface="a시월구일1" panose="02020600000000000000" pitchFamily="18" charset="-127"/>
                      </a:endParaRPr>
                    </a:p>
                  </a:txBody>
                  <a:tcPr/>
                </a:tc>
              </a:tr>
              <a:tr h="29021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smtClean="0"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태풍경보</a:t>
                      </a:r>
                      <a:endParaRPr lang="ko-KR" altLang="en-US" sz="1200" b="1" dirty="0">
                        <a:latin typeface="a시월구일1" panose="02020600000000000000" pitchFamily="18" charset="-127"/>
                        <a:ea typeface="a시월구일1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 smtClean="0"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0.721</a:t>
                      </a:r>
                      <a:endParaRPr lang="ko-KR" altLang="en-US" sz="1200" b="1" dirty="0">
                        <a:latin typeface="a시월구일1" panose="02020600000000000000" pitchFamily="18" charset="-127"/>
                        <a:ea typeface="a시월구일1" panose="02020600000000000000" pitchFamily="18" charset="-127"/>
                      </a:endParaRPr>
                    </a:p>
                  </a:txBody>
                  <a:tcPr/>
                </a:tc>
              </a:tr>
              <a:tr h="29021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smtClean="0"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태풍주의보</a:t>
                      </a:r>
                      <a:endParaRPr lang="ko-KR" altLang="en-US" sz="1200" b="1" dirty="0">
                        <a:latin typeface="a시월구일1" panose="02020600000000000000" pitchFamily="18" charset="-127"/>
                        <a:ea typeface="a시월구일1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 smtClean="0">
                          <a:latin typeface="a시월구일1" panose="02020600000000000000" pitchFamily="18" charset="-127"/>
                          <a:ea typeface="a시월구일1" panose="02020600000000000000" pitchFamily="18" charset="-127"/>
                        </a:rPr>
                        <a:t>0.395</a:t>
                      </a:r>
                      <a:endParaRPr lang="ko-KR" altLang="en-US" sz="1200" b="1" dirty="0">
                        <a:latin typeface="a시월구일1" panose="02020600000000000000" pitchFamily="18" charset="-127"/>
                        <a:ea typeface="a시월구일1" panose="02020600000000000000" pitchFamily="18" charset="-127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9" name="Google Shape;171;p31"/>
          <p:cNvSpPr/>
          <p:nvPr/>
        </p:nvSpPr>
        <p:spPr>
          <a:xfrm>
            <a:off x="3740315" y="4534994"/>
            <a:ext cx="4710077" cy="1384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altLang="ko-KR" dirty="0" smtClean="0">
                <a:latin typeface="a시월구일2" panose="02020600000000000000" pitchFamily="18" charset="-127"/>
                <a:ea typeface="a시월구일2" panose="02020600000000000000" pitchFamily="18" charset="-127"/>
              </a:rPr>
              <a:t>1. </a:t>
            </a:r>
            <a:r>
              <a:rPr lang="ko-KR" altLang="en-US" dirty="0" err="1" smtClean="0">
                <a:latin typeface="a시월구일2" panose="02020600000000000000" pitchFamily="18" charset="-127"/>
                <a:ea typeface="a시월구일2" panose="02020600000000000000" pitchFamily="18" charset="-127"/>
              </a:rPr>
              <a:t>세월호</a:t>
            </a:r>
            <a:r>
              <a:rPr lang="ko-KR" altLang="en-US" dirty="0" smtClean="0">
                <a:latin typeface="a시월구일2" panose="02020600000000000000" pitchFamily="18" charset="-127"/>
                <a:ea typeface="a시월구일2" panose="02020600000000000000" pitchFamily="18" charset="-127"/>
              </a:rPr>
              <a:t> </a:t>
            </a:r>
            <a:r>
              <a:rPr lang="ko-KR" altLang="en-US" dirty="0">
                <a:latin typeface="a시월구일2" panose="02020600000000000000" pitchFamily="18" charset="-127"/>
                <a:ea typeface="a시월구일2" panose="02020600000000000000" pitchFamily="18" charset="-127"/>
              </a:rPr>
              <a:t>이후 기상상태가 </a:t>
            </a:r>
            <a:r>
              <a:rPr lang="ko-KR" altLang="en-US" dirty="0" err="1">
                <a:latin typeface="a시월구일2" panose="02020600000000000000" pitchFamily="18" charset="-127"/>
                <a:ea typeface="a시월구일2" panose="02020600000000000000" pitchFamily="18" charset="-127"/>
              </a:rPr>
              <a:t>안좋을</a:t>
            </a:r>
            <a:r>
              <a:rPr lang="ko-KR" altLang="en-US" dirty="0">
                <a:latin typeface="a시월구일2" panose="02020600000000000000" pitchFamily="18" charset="-127"/>
                <a:ea typeface="a시월구일2" panose="02020600000000000000" pitchFamily="18" charset="-127"/>
              </a:rPr>
              <a:t> 시 철저히 </a:t>
            </a:r>
            <a:r>
              <a:rPr lang="ko-KR" altLang="en-US" dirty="0" smtClean="0">
                <a:latin typeface="a시월구일2" panose="02020600000000000000" pitchFamily="18" charset="-127"/>
                <a:ea typeface="a시월구일2" panose="02020600000000000000" pitchFamily="18" charset="-127"/>
              </a:rPr>
              <a:t>출항을     </a:t>
            </a:r>
            <a:endParaRPr lang="en-US" altLang="ko-KR" dirty="0" smtClean="0">
              <a:latin typeface="a시월구일2" panose="02020600000000000000" pitchFamily="18" charset="-127"/>
              <a:ea typeface="a시월구일2" panose="02020600000000000000" pitchFamily="18" charset="-127"/>
            </a:endParaRPr>
          </a:p>
          <a:p>
            <a:r>
              <a:rPr lang="ko-KR" altLang="en-US" dirty="0" smtClean="0">
                <a:latin typeface="a시월구일2" panose="02020600000000000000" pitchFamily="18" charset="-127"/>
                <a:ea typeface="a시월구일2" panose="02020600000000000000" pitchFamily="18" charset="-127"/>
              </a:rPr>
              <a:t>   금지하고 </a:t>
            </a:r>
            <a:r>
              <a:rPr lang="ko-KR" altLang="en-US" dirty="0">
                <a:latin typeface="a시월구일2" panose="02020600000000000000" pitchFamily="18" charset="-127"/>
                <a:ea typeface="a시월구일2" panose="02020600000000000000" pitchFamily="18" charset="-127"/>
              </a:rPr>
              <a:t>있음</a:t>
            </a:r>
            <a:r>
              <a:rPr lang="en-US" altLang="ko-KR" dirty="0">
                <a:latin typeface="a시월구일2" panose="02020600000000000000" pitchFamily="18" charset="-127"/>
                <a:ea typeface="a시월구일2" panose="02020600000000000000" pitchFamily="18" charset="-127"/>
              </a:rPr>
              <a:t>. </a:t>
            </a:r>
            <a:endParaRPr lang="en-US" altLang="ko-KR" dirty="0" smtClean="0">
              <a:latin typeface="a시월구일2" panose="02020600000000000000" pitchFamily="18" charset="-127"/>
              <a:ea typeface="a시월구일2" panose="02020600000000000000" pitchFamily="18" charset="-127"/>
            </a:endParaRPr>
          </a:p>
          <a:p>
            <a:endParaRPr lang="en-US" altLang="ko-KR" dirty="0">
              <a:latin typeface="a시월구일2" panose="02020600000000000000" pitchFamily="18" charset="-127"/>
              <a:ea typeface="a시월구일2" panose="02020600000000000000" pitchFamily="18" charset="-127"/>
            </a:endParaRP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latin typeface="a시월구일2" panose="02020600000000000000" pitchFamily="18" charset="-127"/>
                <a:ea typeface="a시월구일2" panose="02020600000000000000" pitchFamily="18" charset="-127"/>
              </a:rPr>
              <a:t>2</a:t>
            </a:r>
            <a:r>
              <a:rPr lang="en-US" altLang="ko-KR" dirty="0" smtClean="0">
                <a:latin typeface="a시월구일2" panose="02020600000000000000" pitchFamily="18" charset="-127"/>
                <a:ea typeface="a시월구일2" panose="02020600000000000000" pitchFamily="18" charset="-127"/>
              </a:rPr>
              <a:t>. </a:t>
            </a:r>
            <a:r>
              <a:rPr lang="ko-KR" altLang="en-US" dirty="0" smtClean="0">
                <a:latin typeface="a시월구일2" panose="02020600000000000000" pitchFamily="18" charset="-127"/>
                <a:ea typeface="a시월구일2" panose="02020600000000000000" pitchFamily="18" charset="-127"/>
              </a:rPr>
              <a:t>사건 발생수가 낮고 </a:t>
            </a:r>
            <a:r>
              <a:rPr lang="en-US" altLang="ko-KR" dirty="0" smtClean="0">
                <a:latin typeface="a시월구일2" panose="02020600000000000000" pitchFamily="18" charset="-127"/>
                <a:ea typeface="a시월구일2" panose="02020600000000000000" pitchFamily="18" charset="-127"/>
              </a:rPr>
              <a:t>P-value</a:t>
            </a:r>
            <a:r>
              <a:rPr lang="ko-KR" altLang="en-US" dirty="0" smtClean="0">
                <a:latin typeface="a시월구일2" panose="02020600000000000000" pitchFamily="18" charset="-127"/>
                <a:ea typeface="a시월구일2" panose="02020600000000000000" pitchFamily="18" charset="-127"/>
              </a:rPr>
              <a:t>가 높아 무의미하다 판단</a:t>
            </a:r>
            <a:r>
              <a:rPr lang="en-US" altLang="ko-KR" dirty="0" smtClean="0">
                <a:latin typeface="a시월구일2" panose="02020600000000000000" pitchFamily="18" charset="-127"/>
                <a:ea typeface="a시월구일2" panose="02020600000000000000" pitchFamily="18" charset="-127"/>
              </a:rPr>
              <a:t>.</a:t>
            </a: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>
              <a:latin typeface="a시월구일2" panose="02020600000000000000" pitchFamily="18" charset="-127"/>
              <a:ea typeface="a시월구일2" panose="02020600000000000000" pitchFamily="18" charset="-127"/>
            </a:endParaRP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 smtClean="0">
                <a:latin typeface="a시월구일2" panose="02020600000000000000" pitchFamily="18" charset="-127"/>
                <a:ea typeface="a시월구일2" panose="02020600000000000000" pitchFamily="18" charset="-127"/>
              </a:rPr>
              <a:t>-&gt; (</a:t>
            </a:r>
            <a:r>
              <a:rPr lang="ko-KR" altLang="en-US" dirty="0" smtClean="0">
                <a:latin typeface="a시월구일2" panose="02020600000000000000" pitchFamily="18" charset="-127"/>
                <a:ea typeface="a시월구일2" panose="02020600000000000000" pitchFamily="18" charset="-127"/>
              </a:rPr>
              <a:t>세부 변수 제거</a:t>
            </a:r>
            <a:r>
              <a:rPr lang="en-US" altLang="ko-KR" dirty="0" smtClean="0">
                <a:latin typeface="a시월구일2" panose="02020600000000000000" pitchFamily="18" charset="-127"/>
                <a:ea typeface="a시월구일2" panose="02020600000000000000" pitchFamily="18" charset="-127"/>
              </a:rPr>
              <a:t>) </a:t>
            </a:r>
            <a:r>
              <a:rPr lang="ko-KR" altLang="en-US" dirty="0" smtClean="0">
                <a:latin typeface="a시월구일2" panose="02020600000000000000" pitchFamily="18" charset="-127"/>
                <a:ea typeface="a시월구일2" panose="02020600000000000000" pitchFamily="18" charset="-127"/>
              </a:rPr>
              <a:t>총 </a:t>
            </a:r>
            <a:r>
              <a:rPr lang="en-US" altLang="ko-KR" dirty="0" smtClean="0">
                <a:latin typeface="a시월구일2" panose="02020600000000000000" pitchFamily="18" charset="-127"/>
                <a:ea typeface="a시월구일2" panose="02020600000000000000" pitchFamily="18" charset="-127"/>
              </a:rPr>
              <a:t>19921</a:t>
            </a:r>
            <a:r>
              <a:rPr lang="ko-KR" altLang="en-US" dirty="0" smtClean="0">
                <a:latin typeface="a시월구일2" panose="02020600000000000000" pitchFamily="18" charset="-127"/>
                <a:ea typeface="a시월구일2" panose="02020600000000000000" pitchFamily="18" charset="-127"/>
              </a:rPr>
              <a:t>건 데이터로 분석 진행</a:t>
            </a:r>
            <a:endParaRPr lang="en-US" altLang="ko-KR" dirty="0" smtClean="0">
              <a:latin typeface="a시월구일2" panose="02020600000000000000" pitchFamily="18" charset="-127"/>
              <a:ea typeface="a시월구일2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80414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9534d822b6_0_37"/>
          <p:cNvSpPr/>
          <p:nvPr/>
        </p:nvSpPr>
        <p:spPr>
          <a:xfrm>
            <a:off x="251520" y="620688"/>
            <a:ext cx="8640900" cy="5976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4" name="Google Shape;374;g9534d822b6_0_37"/>
          <p:cNvSpPr/>
          <p:nvPr/>
        </p:nvSpPr>
        <p:spPr>
          <a:xfrm>
            <a:off x="251520" y="115311"/>
            <a:ext cx="43524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ko-KR" sz="2200" i="0" u="none" strike="noStrike" cap="none" dirty="0">
                <a:solidFill>
                  <a:schemeClr val="lt1"/>
                </a:solidFill>
                <a:latin typeface="a시월구일3" panose="02020600000000000000" pitchFamily="18" charset="-127"/>
                <a:ea typeface="a시월구일3" panose="02020600000000000000" pitchFamily="18" charset="-127"/>
                <a:sym typeface="Arial"/>
              </a:rPr>
              <a:t>0</a:t>
            </a:r>
            <a:r>
              <a:rPr lang="ko-KR" sz="2200" dirty="0">
                <a:solidFill>
                  <a:schemeClr val="lt1"/>
                </a:solidFill>
                <a:latin typeface="a시월구일3" panose="02020600000000000000" pitchFamily="18" charset="-127"/>
                <a:ea typeface="a시월구일3" panose="02020600000000000000" pitchFamily="18" charset="-127"/>
              </a:rPr>
              <a:t>2</a:t>
            </a:r>
            <a:r>
              <a:rPr lang="ko-KR" sz="2200" i="0" u="none" strike="noStrike" cap="none" dirty="0">
                <a:solidFill>
                  <a:schemeClr val="lt1"/>
                </a:solidFill>
                <a:latin typeface="a시월구일3" panose="02020600000000000000" pitchFamily="18" charset="-127"/>
                <a:ea typeface="a시월구일3" panose="02020600000000000000" pitchFamily="18" charset="-127"/>
                <a:sym typeface="Arial"/>
              </a:rPr>
              <a:t>.  </a:t>
            </a:r>
            <a:r>
              <a:rPr lang="ko-KR" sz="2200" dirty="0" smtClean="0">
                <a:solidFill>
                  <a:schemeClr val="lt1"/>
                </a:solidFill>
                <a:latin typeface="a시월구일3" panose="02020600000000000000" pitchFamily="18" charset="-127"/>
                <a:ea typeface="a시월구일3" panose="02020600000000000000" pitchFamily="18" charset="-127"/>
              </a:rPr>
              <a:t>데이터</a:t>
            </a:r>
            <a:r>
              <a:rPr lang="en-US" altLang="ko-KR" sz="2200" dirty="0" smtClean="0">
                <a:solidFill>
                  <a:schemeClr val="lt1"/>
                </a:solidFill>
                <a:latin typeface="a시월구일3" panose="02020600000000000000" pitchFamily="18" charset="-127"/>
                <a:ea typeface="a시월구일3" panose="02020600000000000000" pitchFamily="18" charset="-127"/>
              </a:rPr>
              <a:t> </a:t>
            </a:r>
            <a:r>
              <a:rPr lang="ko-KR" altLang="en-US" sz="2200" dirty="0" smtClean="0">
                <a:solidFill>
                  <a:schemeClr val="lt1"/>
                </a:solidFill>
                <a:latin typeface="a시월구일3" panose="02020600000000000000" pitchFamily="18" charset="-127"/>
                <a:ea typeface="a시월구일3" panose="02020600000000000000" pitchFamily="18" charset="-127"/>
              </a:rPr>
              <a:t>분석 </a:t>
            </a:r>
            <a:r>
              <a:rPr lang="en-US" altLang="ko-KR" sz="2200" dirty="0" smtClean="0">
                <a:solidFill>
                  <a:schemeClr val="lt1"/>
                </a:solidFill>
                <a:latin typeface="a시월구일3" panose="02020600000000000000" pitchFamily="18" charset="-127"/>
                <a:ea typeface="a시월구일3" panose="02020600000000000000" pitchFamily="18" charset="-127"/>
              </a:rPr>
              <a:t>– </a:t>
            </a:r>
            <a:r>
              <a:rPr lang="ko-KR" altLang="en-US" sz="2200" dirty="0" err="1" smtClean="0">
                <a:solidFill>
                  <a:schemeClr val="lt1"/>
                </a:solidFill>
                <a:latin typeface="a시월구일3" panose="02020600000000000000" pitchFamily="18" charset="-127"/>
                <a:ea typeface="a시월구일3" panose="02020600000000000000" pitchFamily="18" charset="-127"/>
              </a:rPr>
              <a:t>데이터셋</a:t>
            </a:r>
            <a:r>
              <a:rPr lang="ko-KR" altLang="en-US" sz="2200" dirty="0" smtClean="0">
                <a:solidFill>
                  <a:schemeClr val="lt1"/>
                </a:solidFill>
                <a:latin typeface="a시월구일3" panose="02020600000000000000" pitchFamily="18" charset="-127"/>
                <a:ea typeface="a시월구일3" panose="02020600000000000000" pitchFamily="18" charset="-127"/>
              </a:rPr>
              <a:t> 구축</a:t>
            </a:r>
            <a:endParaRPr sz="2200" i="0" u="none" strike="noStrike" cap="none" dirty="0">
              <a:solidFill>
                <a:schemeClr val="lt1"/>
              </a:solidFill>
              <a:latin typeface="a시월구일3" panose="02020600000000000000" pitchFamily="18" charset="-127"/>
              <a:ea typeface="a시월구일3" panose="02020600000000000000" pitchFamily="18" charset="-127"/>
              <a:sym typeface="Arial"/>
            </a:endParaRPr>
          </a:p>
        </p:txBody>
      </p:sp>
      <p:sp>
        <p:nvSpPr>
          <p:cNvPr id="6" name="Google Shape;171;p31"/>
          <p:cNvSpPr/>
          <p:nvPr/>
        </p:nvSpPr>
        <p:spPr>
          <a:xfrm>
            <a:off x="914649" y="812265"/>
            <a:ext cx="6361639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 smtClean="0">
                <a:latin typeface="a시월구일2" panose="02020600000000000000" pitchFamily="18" charset="-127"/>
                <a:ea typeface="a시월구일2" panose="02020600000000000000" pitchFamily="18" charset="-127"/>
              </a:rPr>
              <a:t>데이터 전처리</a:t>
            </a:r>
            <a:endParaRPr sz="1600" dirty="0">
              <a:latin typeface="a시월구일2" panose="02020600000000000000" pitchFamily="18" charset="-127"/>
              <a:ea typeface="a시월구일2" panose="02020600000000000000" pitchFamily="18" charset="-127"/>
            </a:endParaRPr>
          </a:p>
        </p:txBody>
      </p:sp>
      <p:sp>
        <p:nvSpPr>
          <p:cNvPr id="7" name="Google Shape;172;p31"/>
          <p:cNvSpPr/>
          <p:nvPr/>
        </p:nvSpPr>
        <p:spPr>
          <a:xfrm>
            <a:off x="527299" y="844247"/>
            <a:ext cx="387350" cy="274591"/>
          </a:xfrm>
          <a:prstGeom prst="homePlate">
            <a:avLst>
              <a:gd name="adj" fmla="val 50000"/>
            </a:avLst>
          </a:prstGeom>
          <a:solidFill>
            <a:srgbClr val="17365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571869" y="1407053"/>
            <a:ext cx="7920000" cy="4723159"/>
            <a:chOff x="597996" y="1443836"/>
            <a:chExt cx="7920000" cy="4680000"/>
          </a:xfrm>
        </p:grpSpPr>
        <p:sp>
          <p:nvSpPr>
            <p:cNvPr id="22" name="직사각형 21"/>
            <p:cNvSpPr/>
            <p:nvPr/>
          </p:nvSpPr>
          <p:spPr>
            <a:xfrm>
              <a:off x="4557996" y="1443836"/>
              <a:ext cx="3960000" cy="4680000"/>
            </a:xfrm>
            <a:prstGeom prst="rect">
              <a:avLst/>
            </a:prstGeom>
            <a:solidFill>
              <a:srgbClr val="8EB4E3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597996" y="1443836"/>
              <a:ext cx="3960000" cy="4680000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1" name="Google Shape;171;p31"/>
          <p:cNvSpPr/>
          <p:nvPr/>
        </p:nvSpPr>
        <p:spPr>
          <a:xfrm>
            <a:off x="571869" y="1569590"/>
            <a:ext cx="7919999" cy="323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500" dirty="0" smtClean="0">
                <a:latin typeface="a시월구일2" panose="02020600000000000000" pitchFamily="18" charset="-127"/>
                <a:ea typeface="a시월구일2" panose="02020600000000000000" pitchFamily="18" charset="-127"/>
              </a:rPr>
              <a:t>발생인원 예측</a:t>
            </a:r>
            <a:endParaRPr sz="1500" dirty="0">
              <a:latin typeface="a시월구일2" panose="02020600000000000000" pitchFamily="18" charset="-127"/>
              <a:ea typeface="a시월구일2" panose="02020600000000000000" pitchFamily="18" charset="-127"/>
            </a:endParaRPr>
          </a:p>
        </p:txBody>
      </p:sp>
      <p:sp>
        <p:nvSpPr>
          <p:cNvPr id="32" name="Google Shape;171;p31"/>
          <p:cNvSpPr/>
          <p:nvPr/>
        </p:nvSpPr>
        <p:spPr>
          <a:xfrm>
            <a:off x="813618" y="2039863"/>
            <a:ext cx="7503067" cy="4401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500" dirty="0" smtClean="0">
                <a:latin typeface="a시월구일2" panose="02020600000000000000" pitchFamily="18" charset="-127"/>
                <a:ea typeface="a시월구일2" panose="02020600000000000000" pitchFamily="18" charset="-127"/>
              </a:rPr>
              <a:t>종속변수</a:t>
            </a:r>
            <a:r>
              <a:rPr lang="ko-KR" altLang="en-US" sz="1500" dirty="0">
                <a:latin typeface="a시월구일2" panose="02020600000000000000" pitchFamily="18" charset="-127"/>
                <a:ea typeface="a시월구일2" panose="02020600000000000000" pitchFamily="18" charset="-127"/>
              </a:rPr>
              <a:t> </a:t>
            </a:r>
            <a:r>
              <a:rPr lang="en-US" altLang="ko-KR" sz="1500" dirty="0" smtClean="0">
                <a:latin typeface="a시월구일2" panose="02020600000000000000" pitchFamily="18" charset="-127"/>
                <a:ea typeface="a시월구일2" panose="02020600000000000000" pitchFamily="18" charset="-127"/>
              </a:rPr>
              <a:t>: </a:t>
            </a:r>
            <a:r>
              <a:rPr lang="ko-KR" altLang="en-US" sz="1500" dirty="0" smtClean="0">
                <a:latin typeface="a시월구일2" panose="02020600000000000000" pitchFamily="18" charset="-127"/>
                <a:ea typeface="a시월구일2" panose="02020600000000000000" pitchFamily="18" charset="-127"/>
              </a:rPr>
              <a:t>발생인원 </a:t>
            </a:r>
            <a:r>
              <a:rPr lang="en-US" altLang="ko-KR" sz="1500" dirty="0" smtClean="0">
                <a:latin typeface="a시월구일2" panose="02020600000000000000" pitchFamily="18" charset="-127"/>
                <a:ea typeface="a시월구일2" panose="02020600000000000000" pitchFamily="18" charset="-127"/>
              </a:rPr>
              <a:t>= </a:t>
            </a:r>
            <a:r>
              <a:rPr lang="ko-KR" altLang="en-US" sz="1500" dirty="0" smtClean="0">
                <a:latin typeface="a시월구일2" panose="02020600000000000000" pitchFamily="18" charset="-127"/>
                <a:ea typeface="a시월구일2" panose="02020600000000000000" pitchFamily="18" charset="-127"/>
              </a:rPr>
              <a:t>구조 </a:t>
            </a:r>
            <a:r>
              <a:rPr lang="en-US" altLang="ko-KR" sz="1500" dirty="0" smtClean="0">
                <a:latin typeface="a시월구일2" panose="02020600000000000000" pitchFamily="18" charset="-127"/>
                <a:ea typeface="a시월구일2" panose="02020600000000000000" pitchFamily="18" charset="-127"/>
              </a:rPr>
              <a:t>+ </a:t>
            </a:r>
            <a:r>
              <a:rPr lang="ko-KR" altLang="en-US" sz="1500" dirty="0" smtClean="0">
                <a:latin typeface="a시월구일2" panose="02020600000000000000" pitchFamily="18" charset="-127"/>
                <a:ea typeface="a시월구일2" panose="02020600000000000000" pitchFamily="18" charset="-127"/>
              </a:rPr>
              <a:t>부상 </a:t>
            </a:r>
            <a:r>
              <a:rPr lang="en-US" altLang="ko-KR" sz="1500" dirty="0" smtClean="0">
                <a:latin typeface="a시월구일2" panose="02020600000000000000" pitchFamily="18" charset="-127"/>
                <a:ea typeface="a시월구일2" panose="02020600000000000000" pitchFamily="18" charset="-127"/>
              </a:rPr>
              <a:t>+ </a:t>
            </a:r>
            <a:r>
              <a:rPr lang="ko-KR" altLang="en-US" sz="1500" dirty="0" smtClean="0">
                <a:latin typeface="a시월구일2" panose="02020600000000000000" pitchFamily="18" charset="-127"/>
                <a:ea typeface="a시월구일2" panose="02020600000000000000" pitchFamily="18" charset="-127"/>
              </a:rPr>
              <a:t>사망 </a:t>
            </a:r>
            <a:r>
              <a:rPr lang="en-US" altLang="ko-KR" sz="1500" dirty="0" smtClean="0">
                <a:latin typeface="a시월구일2" panose="02020600000000000000" pitchFamily="18" charset="-127"/>
                <a:ea typeface="a시월구일2" panose="02020600000000000000" pitchFamily="18" charset="-127"/>
              </a:rPr>
              <a:t>+ </a:t>
            </a:r>
            <a:r>
              <a:rPr lang="ko-KR" altLang="en-US" sz="1500" dirty="0" smtClean="0">
                <a:latin typeface="a시월구일2" panose="02020600000000000000" pitchFamily="18" charset="-127"/>
                <a:ea typeface="a시월구일2" panose="02020600000000000000" pitchFamily="18" charset="-127"/>
              </a:rPr>
              <a:t>실종</a:t>
            </a:r>
            <a:endParaRPr lang="en-US" altLang="ko-KR" sz="1500" dirty="0" smtClean="0">
              <a:latin typeface="a시월구일2" panose="02020600000000000000" pitchFamily="18" charset="-127"/>
              <a:ea typeface="a시월구일2" panose="02020600000000000000" pitchFamily="18" charset="-127"/>
            </a:endParaRP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>
              <a:latin typeface="a시월구일2" panose="02020600000000000000" pitchFamily="18" charset="-127"/>
              <a:ea typeface="a시월구일2" panose="02020600000000000000" pitchFamily="18" charset="-127"/>
            </a:endParaRPr>
          </a:p>
          <a:p>
            <a:pPr marL="285750" marR="0" lvl="0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dirty="0" smtClean="0">
                <a:latin typeface="a시월구일2" panose="02020600000000000000" pitchFamily="18" charset="-127"/>
                <a:ea typeface="a시월구일2" panose="02020600000000000000" pitchFamily="18" charset="-127"/>
              </a:rPr>
              <a:t>해양사고 인원이 몇 명이나 발생하는지 중요하므로 모든 상황을 더함</a:t>
            </a:r>
            <a:r>
              <a:rPr lang="en-US" altLang="ko-KR" dirty="0" smtClean="0">
                <a:latin typeface="a시월구일2" panose="02020600000000000000" pitchFamily="18" charset="-127"/>
                <a:ea typeface="a시월구일2" panose="02020600000000000000" pitchFamily="18" charset="-127"/>
              </a:rPr>
              <a:t>.</a:t>
            </a:r>
          </a:p>
          <a:p>
            <a:pPr marL="285750" marR="0" lvl="0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altLang="ko-KR" dirty="0">
              <a:latin typeface="a시월구일2" panose="02020600000000000000" pitchFamily="18" charset="-127"/>
              <a:ea typeface="a시월구일2" panose="02020600000000000000" pitchFamily="18" charset="-127"/>
            </a:endParaRPr>
          </a:p>
          <a:p>
            <a:pPr marL="285750" marR="0" lvl="0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dirty="0" smtClean="0">
                <a:latin typeface="a시월구일2" panose="02020600000000000000" pitchFamily="18" charset="-127"/>
                <a:ea typeface="a시월구일2" panose="02020600000000000000" pitchFamily="18" charset="-127"/>
              </a:rPr>
              <a:t>발생인원 </a:t>
            </a:r>
            <a:r>
              <a:rPr lang="en-US" altLang="ko-KR" dirty="0" smtClean="0">
                <a:latin typeface="a시월구일2" panose="02020600000000000000" pitchFamily="18" charset="-127"/>
                <a:ea typeface="a시월구일2" panose="02020600000000000000" pitchFamily="18" charset="-127"/>
              </a:rPr>
              <a:t>5 </a:t>
            </a:r>
            <a:r>
              <a:rPr lang="ko-KR" altLang="en-US" dirty="0" smtClean="0">
                <a:latin typeface="a시월구일2" panose="02020600000000000000" pitchFamily="18" charset="-127"/>
                <a:ea typeface="a시월구일2" panose="02020600000000000000" pitchFamily="18" charset="-127"/>
              </a:rPr>
              <a:t>이하 </a:t>
            </a:r>
            <a:r>
              <a:rPr lang="en-US" altLang="ko-KR" dirty="0" smtClean="0">
                <a:latin typeface="a시월구일2" panose="02020600000000000000" pitchFamily="18" charset="-127"/>
                <a:ea typeface="a시월구일2" panose="02020600000000000000" pitchFamily="18" charset="-127"/>
              </a:rPr>
              <a:t>/ 20</a:t>
            </a:r>
            <a:r>
              <a:rPr lang="ko-KR" altLang="en-US" dirty="0" smtClean="0">
                <a:latin typeface="a시월구일2" panose="02020600000000000000" pitchFamily="18" charset="-127"/>
                <a:ea typeface="a시월구일2" panose="02020600000000000000" pitchFamily="18" charset="-127"/>
              </a:rPr>
              <a:t>이하 </a:t>
            </a:r>
            <a:r>
              <a:rPr lang="en-US" altLang="ko-KR" dirty="0" smtClean="0">
                <a:latin typeface="a시월구일2" panose="02020600000000000000" pitchFamily="18" charset="-127"/>
                <a:ea typeface="a시월구일2" panose="02020600000000000000" pitchFamily="18" charset="-127"/>
              </a:rPr>
              <a:t>/ 50</a:t>
            </a:r>
            <a:r>
              <a:rPr lang="ko-KR" altLang="en-US" dirty="0" smtClean="0">
                <a:latin typeface="a시월구일2" panose="02020600000000000000" pitchFamily="18" charset="-127"/>
                <a:ea typeface="a시월구일2" panose="02020600000000000000" pitchFamily="18" charset="-127"/>
              </a:rPr>
              <a:t>이하 </a:t>
            </a:r>
            <a:r>
              <a:rPr lang="en-US" altLang="ko-KR" dirty="0" smtClean="0">
                <a:latin typeface="a시월구일2" panose="02020600000000000000" pitchFamily="18" charset="-127"/>
                <a:ea typeface="a시월구일2" panose="02020600000000000000" pitchFamily="18" charset="-127"/>
              </a:rPr>
              <a:t>/ </a:t>
            </a:r>
            <a:r>
              <a:rPr lang="ko-KR" altLang="en-US" dirty="0" smtClean="0">
                <a:latin typeface="a시월구일2" panose="02020600000000000000" pitchFamily="18" charset="-127"/>
                <a:ea typeface="a시월구일2" panose="02020600000000000000" pitchFamily="18" charset="-127"/>
              </a:rPr>
              <a:t>그 외 </a:t>
            </a:r>
            <a:r>
              <a:rPr lang="en-US" altLang="ko-KR" dirty="0" smtClean="0">
                <a:latin typeface="a시월구일2" panose="02020600000000000000" pitchFamily="18" charset="-127"/>
                <a:ea typeface="a시월구일2" panose="02020600000000000000" pitchFamily="18" charset="-127"/>
              </a:rPr>
              <a:t>=&gt; (1, 2, 3, 4)</a:t>
            </a:r>
            <a:r>
              <a:rPr lang="ko-KR" altLang="en-US" dirty="0" smtClean="0">
                <a:latin typeface="a시월구일2" panose="02020600000000000000" pitchFamily="18" charset="-127"/>
                <a:ea typeface="a시월구일2" panose="02020600000000000000" pitchFamily="18" charset="-127"/>
              </a:rPr>
              <a:t>로 변환</a:t>
            </a:r>
            <a:r>
              <a:rPr lang="en-US" altLang="ko-KR" dirty="0" smtClean="0">
                <a:latin typeface="a시월구일2" panose="02020600000000000000" pitchFamily="18" charset="-127"/>
                <a:ea typeface="a시월구일2" panose="02020600000000000000" pitchFamily="18" charset="-127"/>
              </a:rPr>
              <a:t>.</a:t>
            </a:r>
          </a:p>
          <a:p>
            <a:pPr marL="285750" marR="0" lvl="0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altLang="ko-KR" sz="600" dirty="0" smtClean="0">
              <a:latin typeface="a시월구일2" panose="02020600000000000000" pitchFamily="18" charset="-127"/>
              <a:ea typeface="a시월구일2" panose="02020600000000000000" pitchFamily="18" charset="-127"/>
            </a:endParaRP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dirty="0">
                <a:latin typeface="a시월구일2" panose="02020600000000000000" pitchFamily="18" charset="-127"/>
                <a:ea typeface="a시월구일2" panose="02020600000000000000" pitchFamily="18" charset="-127"/>
              </a:rPr>
              <a:t> </a:t>
            </a:r>
            <a:r>
              <a:rPr lang="en-US" altLang="ko-KR" dirty="0" smtClean="0">
                <a:latin typeface="a시월구일2" panose="02020600000000000000" pitchFamily="18" charset="-127"/>
                <a:ea typeface="a시월구일2" panose="02020600000000000000" pitchFamily="18" charset="-127"/>
              </a:rPr>
              <a:t>    (</a:t>
            </a:r>
            <a:r>
              <a:rPr lang="ko-KR" altLang="en-US" dirty="0" smtClean="0">
                <a:latin typeface="a시월구일2" panose="02020600000000000000" pitchFamily="18" charset="-127"/>
                <a:ea typeface="a시월구일2" panose="02020600000000000000" pitchFamily="18" charset="-127"/>
              </a:rPr>
              <a:t>전체 데이터에서 </a:t>
            </a:r>
            <a:r>
              <a:rPr lang="en-US" altLang="ko-KR" dirty="0" smtClean="0">
                <a:latin typeface="a시월구일2" panose="02020600000000000000" pitchFamily="18" charset="-127"/>
                <a:ea typeface="a시월구일2" panose="02020600000000000000" pitchFamily="18" charset="-127"/>
              </a:rPr>
              <a:t>70%</a:t>
            </a:r>
            <a:r>
              <a:rPr lang="ko-KR" altLang="en-US" dirty="0" smtClean="0">
                <a:latin typeface="a시월구일2" panose="02020600000000000000" pitchFamily="18" charset="-127"/>
                <a:ea typeface="a시월구일2" panose="02020600000000000000" pitchFamily="18" charset="-127"/>
              </a:rPr>
              <a:t>씩 나눔 </a:t>
            </a:r>
            <a:r>
              <a:rPr lang="en-US" altLang="ko-KR" dirty="0" smtClean="0">
                <a:latin typeface="a시월구일2" panose="02020600000000000000" pitchFamily="18" charset="-127"/>
                <a:ea typeface="a시월구일2" panose="02020600000000000000" pitchFamily="18" charset="-127"/>
              </a:rPr>
              <a:t>(</a:t>
            </a:r>
            <a:r>
              <a:rPr lang="ko-KR" altLang="en-US" dirty="0" smtClean="0">
                <a:latin typeface="a시월구일2" panose="02020600000000000000" pitchFamily="18" charset="-127"/>
                <a:ea typeface="a시월구일2" panose="02020600000000000000" pitchFamily="18" charset="-127"/>
              </a:rPr>
              <a:t>가장 좋은 정확도를 보임</a:t>
            </a:r>
            <a:r>
              <a:rPr lang="en-US" altLang="ko-KR" dirty="0" smtClean="0">
                <a:latin typeface="a시월구일2" panose="02020600000000000000" pitchFamily="18" charset="-127"/>
                <a:ea typeface="a시월구일2" panose="02020600000000000000" pitchFamily="18" charset="-127"/>
              </a:rPr>
              <a:t>) (</a:t>
            </a:r>
            <a:r>
              <a:rPr lang="ko-KR" altLang="en-US" dirty="0" smtClean="0">
                <a:latin typeface="a시월구일2" panose="02020600000000000000" pitchFamily="18" charset="-127"/>
                <a:ea typeface="a시월구일2" panose="02020600000000000000" pitchFamily="18" charset="-127"/>
              </a:rPr>
              <a:t>발생인원 평균 </a:t>
            </a:r>
            <a:r>
              <a:rPr lang="en-US" altLang="ko-KR" dirty="0" smtClean="0">
                <a:latin typeface="a시월구일2" panose="02020600000000000000" pitchFamily="18" charset="-127"/>
                <a:ea typeface="a시월구일2" panose="02020600000000000000" pitchFamily="18" charset="-127"/>
              </a:rPr>
              <a:t>= 3)</a:t>
            </a:r>
          </a:p>
          <a:p>
            <a:pPr marL="285750" marR="0" lvl="0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altLang="ko-KR" sz="600" dirty="0">
              <a:latin typeface="a시월구일2" panose="02020600000000000000" pitchFamily="18" charset="-127"/>
              <a:ea typeface="a시월구일2" panose="02020600000000000000" pitchFamily="18" charset="-127"/>
            </a:endParaRP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dirty="0" smtClean="0">
                <a:latin typeface="a시월구일2" panose="02020600000000000000" pitchFamily="18" charset="-127"/>
                <a:ea typeface="a시월구일2" panose="02020600000000000000" pitchFamily="18" charset="-127"/>
              </a:rPr>
              <a:t>     발생인원이 큰 사건은 </a:t>
            </a:r>
            <a:r>
              <a:rPr lang="ko-KR" altLang="en-US" dirty="0" err="1" smtClean="0">
                <a:latin typeface="a시월구일2" panose="02020600000000000000" pitchFamily="18" charset="-127"/>
                <a:ea typeface="a시월구일2" panose="02020600000000000000" pitchFamily="18" charset="-127"/>
              </a:rPr>
              <a:t>이상치지만</a:t>
            </a:r>
            <a:r>
              <a:rPr lang="ko-KR" altLang="en-US" dirty="0" smtClean="0">
                <a:latin typeface="a시월구일2" panose="02020600000000000000" pitchFamily="18" charset="-127"/>
                <a:ea typeface="a시월구일2" panose="02020600000000000000" pitchFamily="18" charset="-127"/>
              </a:rPr>
              <a:t> 이상치가 필요하다 판단하여 제거하지 않음</a:t>
            </a:r>
            <a:r>
              <a:rPr lang="en-US" altLang="ko-KR" dirty="0" smtClean="0">
                <a:latin typeface="a시월구일2" panose="02020600000000000000" pitchFamily="18" charset="-127"/>
                <a:ea typeface="a시월구일2" panose="02020600000000000000" pitchFamily="18" charset="-127"/>
              </a:rPr>
              <a:t>.</a:t>
            </a: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dirty="0" smtClean="0">
              <a:latin typeface="a시월구일2" panose="02020600000000000000" pitchFamily="18" charset="-127"/>
              <a:ea typeface="a시월구일2" panose="02020600000000000000" pitchFamily="18" charset="-127"/>
            </a:endParaRPr>
          </a:p>
          <a:p>
            <a:pPr marL="285750" marR="0" lvl="0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altLang="ko-KR" dirty="0" smtClean="0">
                <a:latin typeface="a시월구일2" panose="02020600000000000000" pitchFamily="18" charset="-127"/>
                <a:ea typeface="a시월구일2" panose="02020600000000000000" pitchFamily="18" charset="-127"/>
              </a:rPr>
              <a:t>SVM / RF / DNN / KNN -&gt; </a:t>
            </a:r>
            <a:r>
              <a:rPr lang="ko-KR" altLang="en-US" dirty="0" smtClean="0">
                <a:latin typeface="a시월구일2" panose="02020600000000000000" pitchFamily="18" charset="-127"/>
                <a:ea typeface="a시월구일2" panose="02020600000000000000" pitchFamily="18" charset="-127"/>
              </a:rPr>
              <a:t>범주</a:t>
            </a:r>
            <a:r>
              <a:rPr lang="en-US" altLang="ko-KR" dirty="0" smtClean="0">
                <a:latin typeface="a시월구일2" panose="02020600000000000000" pitchFamily="18" charset="-127"/>
                <a:ea typeface="a시월구일2" panose="02020600000000000000" pitchFamily="18" charset="-127"/>
              </a:rPr>
              <a:t>(1-4) / </a:t>
            </a:r>
            <a:r>
              <a:rPr lang="ko-KR" altLang="en-US" dirty="0" err="1" smtClean="0">
                <a:latin typeface="a시월구일2" panose="02020600000000000000" pitchFamily="18" charset="-127"/>
                <a:ea typeface="a시월구일2" panose="02020600000000000000" pitchFamily="18" charset="-127"/>
              </a:rPr>
              <a:t>원핫인코딩</a:t>
            </a:r>
            <a:r>
              <a:rPr lang="ko-KR" altLang="en-US" dirty="0" smtClean="0">
                <a:latin typeface="a시월구일2" panose="02020600000000000000" pitchFamily="18" charset="-127"/>
                <a:ea typeface="a시월구일2" panose="02020600000000000000" pitchFamily="18" charset="-127"/>
              </a:rPr>
              <a:t> 변환 후 진행</a:t>
            </a:r>
            <a:endParaRPr lang="en-US" altLang="ko-KR" dirty="0" smtClean="0">
              <a:latin typeface="a시월구일2" panose="02020600000000000000" pitchFamily="18" charset="-127"/>
              <a:ea typeface="a시월구일2" panose="02020600000000000000" pitchFamily="18" charset="-127"/>
            </a:endParaRPr>
          </a:p>
          <a:p>
            <a:pPr marL="285750" marR="0" lvl="0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altLang="ko-KR" dirty="0">
              <a:latin typeface="a시월구일2" panose="02020600000000000000" pitchFamily="18" charset="-127"/>
              <a:ea typeface="a시월구일2" panose="02020600000000000000" pitchFamily="18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dirty="0" err="1" smtClean="0">
                <a:latin typeface="a시월구일2" panose="02020600000000000000" pitchFamily="18" charset="-127"/>
                <a:ea typeface="a시월구일2" panose="02020600000000000000" pitchFamily="18" charset="-127"/>
              </a:rPr>
              <a:t>Xgboost</a:t>
            </a:r>
            <a:r>
              <a:rPr lang="en-US" altLang="ko-KR" dirty="0" smtClean="0">
                <a:latin typeface="a시월구일2" panose="02020600000000000000" pitchFamily="18" charset="-127"/>
                <a:ea typeface="a시월구일2" panose="02020600000000000000" pitchFamily="18" charset="-127"/>
              </a:rPr>
              <a:t> -&gt; </a:t>
            </a:r>
            <a:r>
              <a:rPr lang="ko-KR" altLang="en-US" dirty="0">
                <a:latin typeface="a시월구일2" panose="02020600000000000000" pitchFamily="18" charset="-127"/>
                <a:ea typeface="a시월구일2" panose="02020600000000000000" pitchFamily="18" charset="-127"/>
              </a:rPr>
              <a:t>범주로 </a:t>
            </a:r>
            <a:r>
              <a:rPr lang="ko-KR" altLang="en-US" dirty="0" smtClean="0">
                <a:latin typeface="a시월구일2" panose="02020600000000000000" pitchFamily="18" charset="-127"/>
                <a:ea typeface="a시월구일2" panose="02020600000000000000" pitchFamily="18" charset="-127"/>
              </a:rPr>
              <a:t>진행 </a:t>
            </a:r>
            <a:r>
              <a:rPr lang="en-US" altLang="ko-KR" dirty="0" smtClean="0">
                <a:latin typeface="a시월구일2" panose="02020600000000000000" pitchFamily="18" charset="-127"/>
                <a:ea typeface="a시월구일2" panose="02020600000000000000" pitchFamily="18" charset="-127"/>
              </a:rPr>
              <a:t>(</a:t>
            </a:r>
            <a:r>
              <a:rPr lang="ko-KR" altLang="en-US" dirty="0" smtClean="0">
                <a:latin typeface="a시월구일2" panose="02020600000000000000" pitchFamily="18" charset="-127"/>
                <a:ea typeface="a시월구일2" panose="02020600000000000000" pitchFamily="18" charset="-127"/>
              </a:rPr>
              <a:t>위 기계학습 특성상 </a:t>
            </a:r>
            <a:r>
              <a:rPr lang="ko-KR" altLang="en-US" dirty="0" err="1" smtClean="0">
                <a:latin typeface="a시월구일2" panose="02020600000000000000" pitchFamily="18" charset="-127"/>
                <a:ea typeface="a시월구일2" panose="02020600000000000000" pitchFamily="18" charset="-127"/>
              </a:rPr>
              <a:t>원핫인코딩</a:t>
            </a:r>
            <a:r>
              <a:rPr lang="ko-KR" altLang="en-US" dirty="0" smtClean="0">
                <a:latin typeface="a시월구일2" panose="02020600000000000000" pitchFamily="18" charset="-127"/>
                <a:ea typeface="a시월구일2" panose="02020600000000000000" pitchFamily="18" charset="-127"/>
              </a:rPr>
              <a:t> 불가</a:t>
            </a:r>
            <a:r>
              <a:rPr lang="en-US" altLang="ko-KR" dirty="0" smtClean="0">
                <a:latin typeface="a시월구일2" panose="02020600000000000000" pitchFamily="18" charset="-127"/>
                <a:ea typeface="a시월구일2" panose="02020600000000000000" pitchFamily="18" charset="-127"/>
              </a:rPr>
              <a:t>)</a:t>
            </a:r>
            <a:endParaRPr lang="en-US" altLang="ko-KR" dirty="0">
              <a:latin typeface="a시월구일2" panose="02020600000000000000" pitchFamily="18" charset="-127"/>
              <a:ea typeface="a시월구일2" panose="02020600000000000000" pitchFamily="18" charset="-127"/>
            </a:endParaRP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>
              <a:latin typeface="a시월구일2" panose="02020600000000000000" pitchFamily="18" charset="-127"/>
              <a:ea typeface="a시월구일2" panose="02020600000000000000" pitchFamily="18" charset="-127"/>
            </a:endParaRP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500" dirty="0" smtClean="0">
                <a:latin typeface="a시월구일2" panose="02020600000000000000" pitchFamily="18" charset="-127"/>
                <a:ea typeface="a시월구일2" panose="02020600000000000000" pitchFamily="18" charset="-127"/>
              </a:rPr>
              <a:t>독립변수 </a:t>
            </a:r>
            <a:r>
              <a:rPr lang="en-US" altLang="ko-KR" sz="1500" dirty="0" smtClean="0">
                <a:latin typeface="a시월구일2" panose="02020600000000000000" pitchFamily="18" charset="-127"/>
                <a:ea typeface="a시월구일2" panose="02020600000000000000" pitchFamily="18" charset="-127"/>
              </a:rPr>
              <a:t>: </a:t>
            </a:r>
            <a:r>
              <a:rPr lang="ko-KR" altLang="en-US" sz="1500" dirty="0" smtClean="0">
                <a:latin typeface="a시월구일2" panose="02020600000000000000" pitchFamily="18" charset="-127"/>
                <a:ea typeface="a시월구일2" panose="02020600000000000000" pitchFamily="18" charset="-127"/>
              </a:rPr>
              <a:t>발생해역 </a:t>
            </a:r>
            <a:r>
              <a:rPr lang="en-US" altLang="ko-KR" sz="1500" dirty="0" smtClean="0">
                <a:latin typeface="a시월구일2" panose="02020600000000000000" pitchFamily="18" charset="-127"/>
                <a:ea typeface="a시월구일2" panose="02020600000000000000" pitchFamily="18" charset="-127"/>
              </a:rPr>
              <a:t>/ </a:t>
            </a:r>
            <a:r>
              <a:rPr lang="ko-KR" altLang="en-US" sz="1500" dirty="0" smtClean="0">
                <a:latin typeface="a시월구일2" panose="02020600000000000000" pitchFamily="18" charset="-127"/>
                <a:ea typeface="a시월구일2" panose="02020600000000000000" pitchFamily="18" charset="-127"/>
              </a:rPr>
              <a:t>기상상태 </a:t>
            </a:r>
            <a:r>
              <a:rPr lang="en-US" altLang="ko-KR" sz="1500" dirty="0" smtClean="0">
                <a:latin typeface="a시월구일2" panose="02020600000000000000" pitchFamily="18" charset="-127"/>
                <a:ea typeface="a시월구일2" panose="02020600000000000000" pitchFamily="18" charset="-127"/>
              </a:rPr>
              <a:t>/ </a:t>
            </a:r>
            <a:r>
              <a:rPr lang="ko-KR" altLang="en-US" sz="1500" dirty="0" smtClean="0">
                <a:latin typeface="a시월구일2" panose="02020600000000000000" pitchFamily="18" charset="-127"/>
                <a:ea typeface="a시월구일2" panose="02020600000000000000" pitchFamily="18" charset="-127"/>
              </a:rPr>
              <a:t>발생유형 </a:t>
            </a:r>
            <a:r>
              <a:rPr lang="en-US" altLang="ko-KR" sz="1500" dirty="0" smtClean="0">
                <a:latin typeface="a시월구일2" panose="02020600000000000000" pitchFamily="18" charset="-127"/>
                <a:ea typeface="a시월구일2" panose="02020600000000000000" pitchFamily="18" charset="-127"/>
              </a:rPr>
              <a:t>/ </a:t>
            </a:r>
            <a:r>
              <a:rPr lang="ko-KR" altLang="en-US" sz="1500" dirty="0" err="1" smtClean="0">
                <a:latin typeface="a시월구일2" panose="02020600000000000000" pitchFamily="18" charset="-127"/>
                <a:ea typeface="a시월구일2" panose="02020600000000000000" pitchFamily="18" charset="-127"/>
              </a:rPr>
              <a:t>사고선박수</a:t>
            </a:r>
            <a:r>
              <a:rPr lang="ko-KR" altLang="en-US" sz="1500" dirty="0" smtClean="0">
                <a:latin typeface="a시월구일2" panose="02020600000000000000" pitchFamily="18" charset="-127"/>
                <a:ea typeface="a시월구일2" panose="02020600000000000000" pitchFamily="18" charset="-127"/>
              </a:rPr>
              <a:t> </a:t>
            </a:r>
            <a:r>
              <a:rPr lang="en-US" altLang="ko-KR" sz="1500" dirty="0" smtClean="0">
                <a:latin typeface="a시월구일2" panose="02020600000000000000" pitchFamily="18" charset="-127"/>
                <a:ea typeface="a시월구일2" panose="02020600000000000000" pitchFamily="18" charset="-127"/>
              </a:rPr>
              <a:t>/ </a:t>
            </a:r>
            <a:r>
              <a:rPr lang="ko-KR" altLang="en-US" sz="1500" dirty="0" smtClean="0">
                <a:latin typeface="a시월구일2" panose="02020600000000000000" pitchFamily="18" charset="-127"/>
                <a:ea typeface="a시월구일2" panose="02020600000000000000" pitchFamily="18" charset="-127"/>
              </a:rPr>
              <a:t>선종 </a:t>
            </a:r>
            <a:r>
              <a:rPr lang="en-US" altLang="ko-KR" sz="1500" dirty="0" smtClean="0">
                <a:latin typeface="a시월구일2" panose="02020600000000000000" pitchFamily="18" charset="-127"/>
                <a:ea typeface="a시월구일2" panose="02020600000000000000" pitchFamily="18" charset="-127"/>
              </a:rPr>
              <a:t>/ </a:t>
            </a:r>
            <a:r>
              <a:rPr lang="ko-KR" altLang="en-US" sz="1500" dirty="0" smtClean="0">
                <a:latin typeface="a시월구일2" panose="02020600000000000000" pitchFamily="18" charset="-127"/>
                <a:ea typeface="a시월구일2" panose="02020600000000000000" pitchFamily="18" charset="-127"/>
              </a:rPr>
              <a:t>톤수</a:t>
            </a:r>
            <a:endParaRPr lang="en-US" altLang="ko-KR" sz="1500" dirty="0" smtClean="0">
              <a:latin typeface="a시월구일2" panose="02020600000000000000" pitchFamily="18" charset="-127"/>
              <a:ea typeface="a시월구일2" panose="02020600000000000000" pitchFamily="18" charset="-127"/>
            </a:endParaRP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>
              <a:latin typeface="a시월구일2" panose="02020600000000000000" pitchFamily="18" charset="-127"/>
              <a:ea typeface="a시월구일2" panose="02020600000000000000" pitchFamily="18" charset="-127"/>
            </a:endParaRPr>
          </a:p>
          <a:p>
            <a:pPr marL="285750" marR="0" lvl="0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dirty="0" smtClean="0">
                <a:latin typeface="a시월구일2" panose="02020600000000000000" pitchFamily="18" charset="-127"/>
                <a:ea typeface="a시월구일2" panose="02020600000000000000" pitchFamily="18" charset="-127"/>
              </a:rPr>
              <a:t>발생해역 </a:t>
            </a:r>
            <a:r>
              <a:rPr lang="en-US" altLang="ko-KR" dirty="0" smtClean="0">
                <a:latin typeface="a시월구일2" panose="02020600000000000000" pitchFamily="18" charset="-127"/>
                <a:ea typeface="a시월구일2" panose="02020600000000000000" pitchFamily="18" charset="-127"/>
              </a:rPr>
              <a:t>/ </a:t>
            </a:r>
            <a:r>
              <a:rPr lang="ko-KR" altLang="en-US" dirty="0" smtClean="0">
                <a:latin typeface="a시월구일2" panose="02020600000000000000" pitchFamily="18" charset="-127"/>
                <a:ea typeface="a시월구일2" panose="02020600000000000000" pitchFamily="18" charset="-127"/>
              </a:rPr>
              <a:t>기상상태 </a:t>
            </a:r>
            <a:r>
              <a:rPr lang="en-US" altLang="ko-KR" dirty="0" smtClean="0">
                <a:latin typeface="a시월구일2" panose="02020600000000000000" pitchFamily="18" charset="-127"/>
                <a:ea typeface="a시월구일2" panose="02020600000000000000" pitchFamily="18" charset="-127"/>
              </a:rPr>
              <a:t>/ </a:t>
            </a:r>
            <a:r>
              <a:rPr lang="ko-KR" altLang="en-US" dirty="0" smtClean="0">
                <a:latin typeface="a시월구일2" panose="02020600000000000000" pitchFamily="18" charset="-127"/>
                <a:ea typeface="a시월구일2" panose="02020600000000000000" pitchFamily="18" charset="-127"/>
              </a:rPr>
              <a:t>발생유형 </a:t>
            </a:r>
            <a:r>
              <a:rPr lang="en-US" altLang="ko-KR" dirty="0" smtClean="0">
                <a:latin typeface="a시월구일2" panose="02020600000000000000" pitchFamily="18" charset="-127"/>
                <a:ea typeface="a시월구일2" panose="02020600000000000000" pitchFamily="18" charset="-127"/>
              </a:rPr>
              <a:t>/ </a:t>
            </a:r>
            <a:r>
              <a:rPr lang="ko-KR" altLang="en-US" dirty="0" smtClean="0">
                <a:latin typeface="a시월구일2" panose="02020600000000000000" pitchFamily="18" charset="-127"/>
                <a:ea typeface="a시월구일2" panose="02020600000000000000" pitchFamily="18" charset="-127"/>
              </a:rPr>
              <a:t>선종 </a:t>
            </a:r>
            <a:r>
              <a:rPr lang="en-US" altLang="ko-KR" dirty="0" smtClean="0">
                <a:latin typeface="a시월구일2" panose="02020600000000000000" pitchFamily="18" charset="-127"/>
                <a:ea typeface="a시월구일2" panose="02020600000000000000" pitchFamily="18" charset="-127"/>
              </a:rPr>
              <a:t>4</a:t>
            </a:r>
            <a:r>
              <a:rPr lang="ko-KR" altLang="en-US" dirty="0" smtClean="0">
                <a:latin typeface="a시월구일2" panose="02020600000000000000" pitchFamily="18" charset="-127"/>
                <a:ea typeface="a시월구일2" panose="02020600000000000000" pitchFamily="18" charset="-127"/>
              </a:rPr>
              <a:t>가지 변수는 </a:t>
            </a:r>
            <a:r>
              <a:rPr lang="ko-KR" altLang="en-US" dirty="0" err="1" smtClean="0">
                <a:latin typeface="a시월구일2" panose="02020600000000000000" pitchFamily="18" charset="-127"/>
                <a:ea typeface="a시월구일2" panose="02020600000000000000" pitchFamily="18" charset="-127"/>
              </a:rPr>
              <a:t>수치형이</a:t>
            </a:r>
            <a:r>
              <a:rPr lang="ko-KR" altLang="en-US" dirty="0" smtClean="0">
                <a:latin typeface="a시월구일2" panose="02020600000000000000" pitchFamily="18" charset="-127"/>
                <a:ea typeface="a시월구일2" panose="02020600000000000000" pitchFamily="18" charset="-127"/>
              </a:rPr>
              <a:t> 아니므로 </a:t>
            </a:r>
            <a:r>
              <a:rPr lang="ko-KR" altLang="en-US" dirty="0" err="1" smtClean="0">
                <a:latin typeface="a시월구일2" panose="02020600000000000000" pitchFamily="18" charset="-127"/>
                <a:ea typeface="a시월구일2" panose="02020600000000000000" pitchFamily="18" charset="-127"/>
              </a:rPr>
              <a:t>원핫인코딩</a:t>
            </a:r>
            <a:r>
              <a:rPr lang="ko-KR" altLang="en-US" dirty="0" smtClean="0">
                <a:latin typeface="a시월구일2" panose="02020600000000000000" pitchFamily="18" charset="-127"/>
                <a:ea typeface="a시월구일2" panose="02020600000000000000" pitchFamily="18" charset="-127"/>
              </a:rPr>
              <a:t> 적용</a:t>
            </a:r>
            <a:endParaRPr lang="en-US" altLang="ko-KR" dirty="0" smtClean="0">
              <a:latin typeface="a시월구일2" panose="02020600000000000000" pitchFamily="18" charset="-127"/>
              <a:ea typeface="a시월구일2" panose="02020600000000000000" pitchFamily="18" charset="-127"/>
            </a:endParaRPr>
          </a:p>
          <a:p>
            <a:pPr marL="285750" marR="0" lvl="0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altLang="ko-KR" dirty="0">
              <a:latin typeface="a시월구일2" panose="02020600000000000000" pitchFamily="18" charset="-127"/>
              <a:ea typeface="a시월구일2" panose="02020600000000000000" pitchFamily="18" charset="-127"/>
            </a:endParaRPr>
          </a:p>
          <a:p>
            <a:pPr marL="285750" marR="0" lvl="0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dirty="0" smtClean="0">
                <a:latin typeface="a시월구일2" panose="02020600000000000000" pitchFamily="18" charset="-127"/>
                <a:ea typeface="a시월구일2" panose="02020600000000000000" pitchFamily="18" charset="-127"/>
              </a:rPr>
              <a:t>선종과 톤수는 </a:t>
            </a:r>
            <a:r>
              <a:rPr lang="ko-KR" altLang="en-US" dirty="0" err="1" smtClean="0">
                <a:latin typeface="a시월구일2" panose="02020600000000000000" pitchFamily="18" charset="-127"/>
                <a:ea typeface="a시월구일2" panose="02020600000000000000" pitchFamily="18" charset="-127"/>
              </a:rPr>
              <a:t>수치형으로</a:t>
            </a:r>
            <a:r>
              <a:rPr lang="ko-KR" altLang="en-US" dirty="0" smtClean="0">
                <a:latin typeface="a시월구일2" panose="02020600000000000000" pitchFamily="18" charset="-127"/>
                <a:ea typeface="a시월구일2" panose="02020600000000000000" pitchFamily="18" charset="-127"/>
              </a:rPr>
              <a:t> </a:t>
            </a:r>
            <a:r>
              <a:rPr lang="ko-KR" altLang="en-US" dirty="0" err="1" smtClean="0">
                <a:latin typeface="a시월구일2" panose="02020600000000000000" pitchFamily="18" charset="-127"/>
                <a:ea typeface="a시월구일2" panose="02020600000000000000" pitchFamily="18" charset="-127"/>
              </a:rPr>
              <a:t>변환없이</a:t>
            </a:r>
            <a:r>
              <a:rPr lang="ko-KR" altLang="en-US" dirty="0" smtClean="0">
                <a:latin typeface="a시월구일2" panose="02020600000000000000" pitchFamily="18" charset="-127"/>
                <a:ea typeface="a시월구일2" panose="02020600000000000000" pitchFamily="18" charset="-127"/>
              </a:rPr>
              <a:t> 적용</a:t>
            </a:r>
            <a:endParaRPr lang="en-US" altLang="ko-KR" dirty="0" smtClean="0">
              <a:latin typeface="a시월구일2" panose="02020600000000000000" pitchFamily="18" charset="-127"/>
              <a:ea typeface="a시월구일2" panose="02020600000000000000" pitchFamily="18" charset="-127"/>
            </a:endParaRPr>
          </a:p>
          <a:p>
            <a:pPr marL="285750" marR="0" lvl="0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altLang="ko-KR" dirty="0" smtClean="0">
              <a:latin typeface="a시월구일2" panose="02020600000000000000" pitchFamily="18" charset="-127"/>
              <a:ea typeface="a시월구일2" panose="02020600000000000000" pitchFamily="18" charset="-127"/>
            </a:endParaRP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>
              <a:latin typeface="a시월구일2" panose="02020600000000000000" pitchFamily="18" charset="-127"/>
              <a:ea typeface="a시월구일2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66316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9534d822b6_0_37"/>
          <p:cNvSpPr/>
          <p:nvPr/>
        </p:nvSpPr>
        <p:spPr>
          <a:xfrm>
            <a:off x="251520" y="620688"/>
            <a:ext cx="8640900" cy="5976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4" name="Google Shape;374;g9534d822b6_0_37"/>
          <p:cNvSpPr/>
          <p:nvPr/>
        </p:nvSpPr>
        <p:spPr>
          <a:xfrm>
            <a:off x="251520" y="115311"/>
            <a:ext cx="43524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ko-KR" sz="2200" i="0" u="none" strike="noStrike" cap="none" dirty="0">
                <a:solidFill>
                  <a:schemeClr val="lt1"/>
                </a:solidFill>
                <a:latin typeface="a시월구일3" panose="02020600000000000000" pitchFamily="18" charset="-127"/>
                <a:ea typeface="a시월구일3" panose="02020600000000000000" pitchFamily="18" charset="-127"/>
                <a:sym typeface="Arial"/>
              </a:rPr>
              <a:t>0</a:t>
            </a:r>
            <a:r>
              <a:rPr lang="ko-KR" sz="2200" dirty="0">
                <a:solidFill>
                  <a:schemeClr val="lt1"/>
                </a:solidFill>
                <a:latin typeface="a시월구일3" panose="02020600000000000000" pitchFamily="18" charset="-127"/>
                <a:ea typeface="a시월구일3" panose="02020600000000000000" pitchFamily="18" charset="-127"/>
              </a:rPr>
              <a:t>2</a:t>
            </a:r>
            <a:r>
              <a:rPr lang="ko-KR" sz="2200" i="0" u="none" strike="noStrike" cap="none" dirty="0">
                <a:solidFill>
                  <a:schemeClr val="lt1"/>
                </a:solidFill>
                <a:latin typeface="a시월구일3" panose="02020600000000000000" pitchFamily="18" charset="-127"/>
                <a:ea typeface="a시월구일3" panose="02020600000000000000" pitchFamily="18" charset="-127"/>
                <a:sym typeface="Arial"/>
              </a:rPr>
              <a:t>.  </a:t>
            </a:r>
            <a:r>
              <a:rPr lang="ko-KR" sz="2200" dirty="0" smtClean="0">
                <a:solidFill>
                  <a:schemeClr val="lt1"/>
                </a:solidFill>
                <a:latin typeface="a시월구일3" panose="02020600000000000000" pitchFamily="18" charset="-127"/>
                <a:ea typeface="a시월구일3" panose="02020600000000000000" pitchFamily="18" charset="-127"/>
              </a:rPr>
              <a:t>데이터</a:t>
            </a:r>
            <a:r>
              <a:rPr lang="en-US" altLang="ko-KR" sz="2200" dirty="0" smtClean="0">
                <a:solidFill>
                  <a:schemeClr val="lt1"/>
                </a:solidFill>
                <a:latin typeface="a시월구일3" panose="02020600000000000000" pitchFamily="18" charset="-127"/>
                <a:ea typeface="a시월구일3" panose="02020600000000000000" pitchFamily="18" charset="-127"/>
              </a:rPr>
              <a:t> </a:t>
            </a:r>
            <a:r>
              <a:rPr lang="ko-KR" altLang="en-US" sz="2200" dirty="0" smtClean="0">
                <a:solidFill>
                  <a:schemeClr val="lt1"/>
                </a:solidFill>
                <a:latin typeface="a시월구일3" panose="02020600000000000000" pitchFamily="18" charset="-127"/>
                <a:ea typeface="a시월구일3" panose="02020600000000000000" pitchFamily="18" charset="-127"/>
              </a:rPr>
              <a:t>분석 </a:t>
            </a:r>
            <a:r>
              <a:rPr lang="en-US" altLang="ko-KR" sz="2200" dirty="0" smtClean="0">
                <a:solidFill>
                  <a:schemeClr val="lt1"/>
                </a:solidFill>
                <a:latin typeface="a시월구일3" panose="02020600000000000000" pitchFamily="18" charset="-127"/>
                <a:ea typeface="a시월구일3" panose="02020600000000000000" pitchFamily="18" charset="-127"/>
              </a:rPr>
              <a:t>- </a:t>
            </a:r>
            <a:r>
              <a:rPr lang="ko-KR" altLang="en-US" sz="2200" dirty="0" smtClean="0">
                <a:solidFill>
                  <a:schemeClr val="lt1"/>
                </a:solidFill>
                <a:latin typeface="a시월구일3" panose="02020600000000000000" pitchFamily="18" charset="-127"/>
                <a:ea typeface="a시월구일3" panose="02020600000000000000" pitchFamily="18" charset="-127"/>
              </a:rPr>
              <a:t>모델개발</a:t>
            </a:r>
            <a:endParaRPr sz="2200" i="0" u="none" strike="noStrike" cap="none" dirty="0">
              <a:solidFill>
                <a:schemeClr val="lt1"/>
              </a:solidFill>
              <a:latin typeface="a시월구일3" panose="02020600000000000000" pitchFamily="18" charset="-127"/>
              <a:ea typeface="a시월구일3" panose="02020600000000000000" pitchFamily="18" charset="-127"/>
              <a:sym typeface="Arial"/>
            </a:endParaRPr>
          </a:p>
        </p:txBody>
      </p:sp>
      <p:sp>
        <p:nvSpPr>
          <p:cNvPr id="6" name="Google Shape;171;p31"/>
          <p:cNvSpPr/>
          <p:nvPr/>
        </p:nvSpPr>
        <p:spPr>
          <a:xfrm>
            <a:off x="914649" y="812265"/>
            <a:ext cx="6361639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 smtClean="0">
                <a:solidFill>
                  <a:schemeClr val="dk1"/>
                </a:solidFill>
                <a:latin typeface="a시월구일2" panose="02020600000000000000" pitchFamily="18" charset="-127"/>
                <a:ea typeface="a시월구일2" panose="02020600000000000000" pitchFamily="18" charset="-127"/>
              </a:rPr>
              <a:t>모델 결정</a:t>
            </a:r>
            <a:endParaRPr dirty="0">
              <a:latin typeface="a시월구일2" panose="02020600000000000000" pitchFamily="18" charset="-127"/>
              <a:ea typeface="a시월구일2" panose="02020600000000000000" pitchFamily="18" charset="-127"/>
            </a:endParaRPr>
          </a:p>
        </p:txBody>
      </p:sp>
      <p:sp>
        <p:nvSpPr>
          <p:cNvPr id="7" name="Google Shape;172;p31"/>
          <p:cNvSpPr/>
          <p:nvPr/>
        </p:nvSpPr>
        <p:spPr>
          <a:xfrm>
            <a:off x="527299" y="844247"/>
            <a:ext cx="387350" cy="274591"/>
          </a:xfrm>
          <a:prstGeom prst="homePlate">
            <a:avLst>
              <a:gd name="adj" fmla="val 50000"/>
            </a:avLst>
          </a:prstGeom>
          <a:solidFill>
            <a:srgbClr val="17365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1552005" y="1732290"/>
            <a:ext cx="6039929" cy="3679465"/>
            <a:chOff x="1144581" y="1617888"/>
            <a:chExt cx="6854777" cy="4512290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581" y="1617888"/>
              <a:ext cx="6854777" cy="4512290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>
              <a:off x="5467739" y="2687217"/>
              <a:ext cx="858417" cy="3963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500" dirty="0" smtClean="0"/>
                <a:t>84%</a:t>
              </a:r>
              <a:endParaRPr lang="ko-KR" altLang="en-US" sz="15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416490" y="3987283"/>
              <a:ext cx="858416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500" dirty="0" smtClean="0"/>
                <a:t>77%</a:t>
              </a:r>
              <a:endParaRPr lang="ko-KR" altLang="en-US" sz="150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251786" y="3987283"/>
              <a:ext cx="858416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500" dirty="0" smtClean="0"/>
                <a:t>77%</a:t>
              </a:r>
              <a:endParaRPr lang="ko-KR" altLang="en-US" sz="1500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334138" y="3797707"/>
              <a:ext cx="858416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500" dirty="0" smtClean="0"/>
                <a:t>78%</a:t>
              </a:r>
              <a:endParaRPr lang="ko-KR" altLang="en-US" sz="1500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534540" y="4728172"/>
              <a:ext cx="858416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500" dirty="0" smtClean="0"/>
                <a:t>73%</a:t>
              </a:r>
              <a:endParaRPr lang="ko-KR" altLang="en-US" sz="1500" dirty="0"/>
            </a:p>
          </p:txBody>
        </p:sp>
      </p:grpSp>
      <p:sp>
        <p:nvSpPr>
          <p:cNvPr id="14" name="사각형: 둥근 모서리 118">
            <a:extLst>
              <a:ext uri="{FF2B5EF4-FFF2-40B4-BE49-F238E27FC236}">
                <a16:creationId xmlns:a16="http://schemas.microsoft.com/office/drawing/2014/main" xmlns="" id="{4F25FFC3-A06B-42F9-9024-C5AF7C8F4621}"/>
              </a:ext>
            </a:extLst>
          </p:cNvPr>
          <p:cNvSpPr/>
          <p:nvPr/>
        </p:nvSpPr>
        <p:spPr>
          <a:xfrm>
            <a:off x="527299" y="5403999"/>
            <a:ext cx="8130305" cy="994786"/>
          </a:xfrm>
          <a:prstGeom prst="roundRect">
            <a:avLst>
              <a:gd name="adj" fmla="val 0"/>
            </a:avLst>
          </a:prstGeom>
          <a:solidFill>
            <a:srgbClr val="17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r>
              <a:rPr lang="ko-KR" altLang="en-US" b="1" dirty="0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발생인원 범주를 정확히 분류 하는 것이 중요하다고 판단하여 </a:t>
            </a:r>
            <a:r>
              <a:rPr lang="en-US" altLang="ko-KR" b="1" dirty="0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Accuracy</a:t>
            </a:r>
            <a:r>
              <a:rPr lang="ko-KR" altLang="en-US" b="1" dirty="0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지표를 중점적으로 확인</a:t>
            </a:r>
            <a:r>
              <a:rPr lang="en-US" altLang="ko-KR" b="1" dirty="0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pPr algn="ctr">
              <a:buClr>
                <a:schemeClr val="bg1"/>
              </a:buClr>
            </a:pPr>
            <a:endParaRPr lang="en-US" altLang="ko-KR" sz="500" b="1" dirty="0" smtClean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>
              <a:buClr>
                <a:schemeClr val="bg1"/>
              </a:buClr>
            </a:pPr>
            <a:r>
              <a:rPr lang="en-US" altLang="ko-KR" b="1" dirty="0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Accuracy</a:t>
            </a:r>
            <a:r>
              <a:rPr lang="ko-KR" altLang="en-US" b="1" dirty="0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 가장 높은 </a:t>
            </a:r>
            <a:r>
              <a:rPr lang="en-US" altLang="ko-KR" sz="1600" b="1" dirty="0" err="1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Xgboost</a:t>
            </a:r>
            <a:r>
              <a:rPr lang="en-US" altLang="ko-KR" b="1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b="1" dirty="0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결정</a:t>
            </a:r>
            <a:r>
              <a:rPr lang="en-US" altLang="ko-KR" b="1" dirty="0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  <a:endParaRPr lang="en-US" altLang="ko-KR" b="1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62673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9534d822b6_0_37"/>
          <p:cNvSpPr/>
          <p:nvPr/>
        </p:nvSpPr>
        <p:spPr>
          <a:xfrm>
            <a:off x="251520" y="620688"/>
            <a:ext cx="8640900" cy="5976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4" name="Google Shape;374;g9534d822b6_0_37"/>
          <p:cNvSpPr/>
          <p:nvPr/>
        </p:nvSpPr>
        <p:spPr>
          <a:xfrm>
            <a:off x="251520" y="115311"/>
            <a:ext cx="43524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ko-KR" sz="2200" i="0" u="none" strike="noStrike" cap="none" dirty="0">
                <a:solidFill>
                  <a:schemeClr val="lt1"/>
                </a:solidFill>
                <a:latin typeface="a시월구일3" panose="02020600000000000000" pitchFamily="18" charset="-127"/>
                <a:ea typeface="a시월구일3" panose="02020600000000000000" pitchFamily="18" charset="-127"/>
                <a:sym typeface="Arial"/>
              </a:rPr>
              <a:t>0</a:t>
            </a:r>
            <a:r>
              <a:rPr lang="ko-KR" sz="2200" dirty="0">
                <a:solidFill>
                  <a:schemeClr val="lt1"/>
                </a:solidFill>
                <a:latin typeface="a시월구일3" panose="02020600000000000000" pitchFamily="18" charset="-127"/>
                <a:ea typeface="a시월구일3" panose="02020600000000000000" pitchFamily="18" charset="-127"/>
              </a:rPr>
              <a:t>2</a:t>
            </a:r>
            <a:r>
              <a:rPr lang="ko-KR" sz="2200" i="0" u="none" strike="noStrike" cap="none" dirty="0">
                <a:solidFill>
                  <a:schemeClr val="lt1"/>
                </a:solidFill>
                <a:latin typeface="a시월구일3" panose="02020600000000000000" pitchFamily="18" charset="-127"/>
                <a:ea typeface="a시월구일3" panose="02020600000000000000" pitchFamily="18" charset="-127"/>
                <a:sym typeface="Arial"/>
              </a:rPr>
              <a:t>.  </a:t>
            </a:r>
            <a:r>
              <a:rPr lang="ko-KR" sz="2200" dirty="0" smtClean="0">
                <a:solidFill>
                  <a:schemeClr val="lt1"/>
                </a:solidFill>
                <a:latin typeface="a시월구일3" panose="02020600000000000000" pitchFamily="18" charset="-127"/>
                <a:ea typeface="a시월구일3" panose="02020600000000000000" pitchFamily="18" charset="-127"/>
              </a:rPr>
              <a:t>데이터</a:t>
            </a:r>
            <a:r>
              <a:rPr lang="en-US" altLang="ko-KR" sz="2200" dirty="0" smtClean="0">
                <a:solidFill>
                  <a:schemeClr val="lt1"/>
                </a:solidFill>
                <a:latin typeface="a시월구일3" panose="02020600000000000000" pitchFamily="18" charset="-127"/>
                <a:ea typeface="a시월구일3" panose="02020600000000000000" pitchFamily="18" charset="-127"/>
              </a:rPr>
              <a:t> </a:t>
            </a:r>
            <a:r>
              <a:rPr lang="ko-KR" altLang="en-US" sz="2200" dirty="0" smtClean="0">
                <a:solidFill>
                  <a:schemeClr val="lt1"/>
                </a:solidFill>
                <a:latin typeface="a시월구일3" panose="02020600000000000000" pitchFamily="18" charset="-127"/>
                <a:ea typeface="a시월구일3" panose="02020600000000000000" pitchFamily="18" charset="-127"/>
              </a:rPr>
              <a:t>분석 </a:t>
            </a:r>
            <a:r>
              <a:rPr lang="en-US" altLang="ko-KR" sz="2200" dirty="0" smtClean="0">
                <a:solidFill>
                  <a:schemeClr val="lt1"/>
                </a:solidFill>
                <a:latin typeface="a시월구일3" panose="02020600000000000000" pitchFamily="18" charset="-127"/>
                <a:ea typeface="a시월구일3" panose="02020600000000000000" pitchFamily="18" charset="-127"/>
              </a:rPr>
              <a:t>- </a:t>
            </a:r>
            <a:r>
              <a:rPr lang="ko-KR" altLang="en-US" sz="2200" dirty="0" smtClean="0">
                <a:solidFill>
                  <a:schemeClr val="lt1"/>
                </a:solidFill>
                <a:latin typeface="a시월구일3" panose="02020600000000000000" pitchFamily="18" charset="-127"/>
                <a:ea typeface="a시월구일3" panose="02020600000000000000" pitchFamily="18" charset="-127"/>
              </a:rPr>
              <a:t>모델개발</a:t>
            </a:r>
            <a:endParaRPr sz="2200" i="0" u="none" strike="noStrike" cap="none" dirty="0">
              <a:solidFill>
                <a:schemeClr val="lt1"/>
              </a:solidFill>
              <a:latin typeface="a시월구일3" panose="02020600000000000000" pitchFamily="18" charset="-127"/>
              <a:ea typeface="a시월구일3" panose="02020600000000000000" pitchFamily="18" charset="-127"/>
              <a:sym typeface="Arial"/>
            </a:endParaRPr>
          </a:p>
        </p:txBody>
      </p:sp>
      <p:sp>
        <p:nvSpPr>
          <p:cNvPr id="6" name="Google Shape;171;p31"/>
          <p:cNvSpPr/>
          <p:nvPr/>
        </p:nvSpPr>
        <p:spPr>
          <a:xfrm>
            <a:off x="914649" y="812265"/>
            <a:ext cx="6361639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 smtClean="0">
                <a:solidFill>
                  <a:schemeClr val="dk1"/>
                </a:solidFill>
                <a:latin typeface="a시월구일2" panose="02020600000000000000" pitchFamily="18" charset="-127"/>
                <a:ea typeface="a시월구일2" panose="02020600000000000000" pitchFamily="18" charset="-127"/>
              </a:rPr>
              <a:t>Xgboost</a:t>
            </a:r>
            <a:r>
              <a:rPr lang="en-US" sz="1600" dirty="0" smtClean="0">
                <a:solidFill>
                  <a:schemeClr val="dk1"/>
                </a:solidFill>
                <a:latin typeface="a시월구일2" panose="02020600000000000000" pitchFamily="18" charset="-127"/>
                <a:ea typeface="a시월구일2" panose="02020600000000000000" pitchFamily="18" charset="-127"/>
              </a:rPr>
              <a:t> </a:t>
            </a:r>
            <a:r>
              <a:rPr lang="ko-KR" altLang="en-US" sz="1600" dirty="0" smtClean="0">
                <a:solidFill>
                  <a:schemeClr val="dk1"/>
                </a:solidFill>
                <a:latin typeface="a시월구일2" panose="02020600000000000000" pitchFamily="18" charset="-127"/>
                <a:ea typeface="a시월구일2" panose="02020600000000000000" pitchFamily="18" charset="-127"/>
              </a:rPr>
              <a:t>선택</a:t>
            </a:r>
            <a:endParaRPr dirty="0">
              <a:latin typeface="a시월구일2" panose="02020600000000000000" pitchFamily="18" charset="-127"/>
              <a:ea typeface="a시월구일2" panose="02020600000000000000" pitchFamily="18" charset="-127"/>
            </a:endParaRPr>
          </a:p>
        </p:txBody>
      </p:sp>
      <p:sp>
        <p:nvSpPr>
          <p:cNvPr id="7" name="Google Shape;172;p31"/>
          <p:cNvSpPr/>
          <p:nvPr/>
        </p:nvSpPr>
        <p:spPr>
          <a:xfrm>
            <a:off x="527299" y="844247"/>
            <a:ext cx="387350" cy="274591"/>
          </a:xfrm>
          <a:prstGeom prst="homePlate">
            <a:avLst>
              <a:gd name="adj" fmla="val 50000"/>
            </a:avLst>
          </a:prstGeom>
          <a:solidFill>
            <a:srgbClr val="17365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1088" y="1497952"/>
            <a:ext cx="6475197" cy="3182724"/>
          </a:xfrm>
          <a:prstGeom prst="rect">
            <a:avLst/>
          </a:prstGeom>
        </p:spPr>
      </p:pic>
      <p:sp>
        <p:nvSpPr>
          <p:cNvPr id="8" name="사각형: 둥근 모서리 118">
            <a:extLst>
              <a:ext uri="{FF2B5EF4-FFF2-40B4-BE49-F238E27FC236}">
                <a16:creationId xmlns:a16="http://schemas.microsoft.com/office/drawing/2014/main" xmlns="" id="{4F25FFC3-A06B-42F9-9024-C5AF7C8F4621}"/>
              </a:ext>
            </a:extLst>
          </p:cNvPr>
          <p:cNvSpPr/>
          <p:nvPr/>
        </p:nvSpPr>
        <p:spPr>
          <a:xfrm>
            <a:off x="527299" y="4801978"/>
            <a:ext cx="8130305" cy="1596807"/>
          </a:xfrm>
          <a:prstGeom prst="roundRect">
            <a:avLst>
              <a:gd name="adj" fmla="val 0"/>
            </a:avLst>
          </a:prstGeom>
          <a:solidFill>
            <a:srgbClr val="17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just">
              <a:buClr>
                <a:schemeClr val="bg1"/>
              </a:buClr>
              <a:buFont typeface="+mj-lt"/>
              <a:buAutoNum type="arabicPeriod"/>
            </a:pPr>
            <a:r>
              <a:rPr lang="ko-KR" altLang="en-US" b="1" dirty="0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최신 알고리즘으로 </a:t>
            </a:r>
            <a:r>
              <a:rPr lang="en-US" altLang="ko-KR" b="1" dirty="0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Gradient Boost</a:t>
            </a:r>
            <a:r>
              <a:rPr lang="ko-KR" altLang="en-US" b="1" dirty="0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의 단점이던 시간을 많이 단축시킴</a:t>
            </a:r>
            <a:endParaRPr lang="en-US" altLang="ko-KR" b="1" dirty="0" smtClean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342900" algn="just">
              <a:buClr>
                <a:schemeClr val="bg1"/>
              </a:buClr>
              <a:buFont typeface="+mj-lt"/>
              <a:buAutoNum type="arabicPeriod"/>
            </a:pPr>
            <a:endParaRPr lang="ko-KR" altLang="en-US" b="1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342900" algn="just">
              <a:buClr>
                <a:schemeClr val="bg1"/>
              </a:buClr>
              <a:buFont typeface="+mj-lt"/>
              <a:buAutoNum type="arabicPeriod"/>
            </a:pPr>
            <a:r>
              <a:rPr lang="ko-KR" altLang="en-US" b="1" dirty="0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범주형 변수 분류에 능함</a:t>
            </a:r>
            <a:endParaRPr lang="en-US" altLang="ko-KR" b="1" dirty="0" smtClean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342900" algn="just">
              <a:buClr>
                <a:schemeClr val="bg1"/>
              </a:buClr>
              <a:buFont typeface="+mj-lt"/>
              <a:buAutoNum type="arabicPeriod"/>
            </a:pPr>
            <a:endParaRPr lang="ko-KR" altLang="en-US" b="1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342900" algn="just">
              <a:buClr>
                <a:schemeClr val="bg1"/>
              </a:buClr>
              <a:buFont typeface="+mj-lt"/>
              <a:buAutoNum type="arabicPeriod"/>
            </a:pPr>
            <a:r>
              <a:rPr lang="ko-KR" altLang="en-US" b="1" dirty="0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계속 훈련을 하기 때문에 적합화된 모델을 새로운 데이터에 적용이 가능</a:t>
            </a:r>
            <a:r>
              <a:rPr lang="en-US" altLang="ko-KR" b="1" dirty="0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  <a:endParaRPr lang="en-US" altLang="ko-KR" b="1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63263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365D"/>
        </a:soli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5"/>
          <p:cNvSpPr txBox="1"/>
          <p:nvPr/>
        </p:nvSpPr>
        <p:spPr>
          <a:xfrm>
            <a:off x="654463" y="600934"/>
            <a:ext cx="417646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1" i="0" u="none" strike="noStrike" cap="none" dirty="0">
                <a:solidFill>
                  <a:schemeClr val="lt1"/>
                </a:solidFill>
                <a:latin typeface="a시월구일3" panose="02020600000000000000" pitchFamily="18" charset="-127"/>
                <a:ea typeface="a시월구일3" panose="02020600000000000000" pitchFamily="18" charset="-127"/>
                <a:sym typeface="Arial"/>
              </a:rPr>
              <a:t>CONTENTS</a:t>
            </a:r>
            <a:endParaRPr sz="2400" b="1" i="0" u="none" strike="noStrike" cap="none" dirty="0">
              <a:solidFill>
                <a:schemeClr val="lt1"/>
              </a:solidFill>
              <a:latin typeface="a시월구일3" panose="02020600000000000000" pitchFamily="18" charset="-127"/>
              <a:ea typeface="a시월구일3" panose="02020600000000000000" pitchFamily="18" charset="-127"/>
              <a:sym typeface="Arial"/>
            </a:endParaRPr>
          </a:p>
        </p:txBody>
      </p:sp>
      <p:grpSp>
        <p:nvGrpSpPr>
          <p:cNvPr id="101" name="Google Shape;101;p25"/>
          <p:cNvGrpSpPr/>
          <p:nvPr/>
        </p:nvGrpSpPr>
        <p:grpSpPr>
          <a:xfrm>
            <a:off x="1245449" y="1819407"/>
            <a:ext cx="1656301" cy="3548168"/>
            <a:chOff x="2078800" y="1772816"/>
            <a:chExt cx="1656301" cy="3548168"/>
          </a:xfrm>
        </p:grpSpPr>
        <p:sp>
          <p:nvSpPr>
            <p:cNvPr id="102" name="Google Shape;102;p25"/>
            <p:cNvSpPr/>
            <p:nvPr/>
          </p:nvSpPr>
          <p:spPr>
            <a:xfrm>
              <a:off x="2078801" y="3376684"/>
              <a:ext cx="1656300" cy="1944300"/>
            </a:xfrm>
            <a:prstGeom prst="rect">
              <a:avLst/>
            </a:prstGeom>
            <a:solidFill>
              <a:schemeClr val="lt1">
                <a:alpha val="8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1" i="0" u="none" strike="noStrike" cap="none">
                <a:solidFill>
                  <a:schemeClr val="lt1"/>
                </a:solidFill>
                <a:latin typeface="a시월구일2" panose="02020600000000000000" pitchFamily="18" charset="-127"/>
                <a:ea typeface="a시월구일2" panose="02020600000000000000" pitchFamily="18" charset="-127"/>
                <a:sym typeface="Arial"/>
              </a:endParaRPr>
            </a:p>
          </p:txBody>
        </p:sp>
        <p:sp>
          <p:nvSpPr>
            <p:cNvPr id="103" name="Google Shape;103;p25"/>
            <p:cNvSpPr txBox="1"/>
            <p:nvPr/>
          </p:nvSpPr>
          <p:spPr>
            <a:xfrm>
              <a:off x="2078801" y="3520709"/>
              <a:ext cx="1656300" cy="13233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171450" marR="0" lvl="0" indent="-1714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Nanum Gothic"/>
                <a:buChar char="-"/>
              </a:pPr>
              <a:r>
                <a:rPr lang="ko-KR" sz="1600" i="0" u="none" strike="noStrike" cap="none" dirty="0">
                  <a:solidFill>
                    <a:schemeClr val="dk1"/>
                  </a:solidFill>
                  <a:latin typeface="a시월구일2" panose="02020600000000000000" pitchFamily="18" charset="-127"/>
                  <a:ea typeface="a시월구일2" panose="02020600000000000000" pitchFamily="18" charset="-127"/>
                  <a:cs typeface="Ebrima" panose="02000000000000000000" pitchFamily="2" charset="0"/>
                  <a:sym typeface="Nanum Gothic"/>
                </a:rPr>
                <a:t>해양사고 현황</a:t>
              </a:r>
              <a:endParaRPr sz="1600" i="0" u="none" strike="noStrike" cap="none" dirty="0">
                <a:solidFill>
                  <a:schemeClr val="dk1"/>
                </a:solidFill>
                <a:latin typeface="a시월구일2" panose="02020600000000000000" pitchFamily="18" charset="-127"/>
                <a:ea typeface="a시월구일2" panose="02020600000000000000" pitchFamily="18" charset="-127"/>
                <a:cs typeface="Ebrima" panose="02000000000000000000" pitchFamily="2" charset="0"/>
                <a:sym typeface="Nanum Gothic"/>
              </a:endParaRPr>
            </a:p>
            <a:p>
              <a:pPr marL="171450" marR="0" lvl="0" indent="-952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600" i="0" u="none" strike="noStrike" cap="none" dirty="0">
                <a:solidFill>
                  <a:schemeClr val="dk1"/>
                </a:solidFill>
                <a:latin typeface="a시월구일2" panose="02020600000000000000" pitchFamily="18" charset="-127"/>
                <a:ea typeface="a시월구일2" panose="02020600000000000000" pitchFamily="18" charset="-127"/>
                <a:cs typeface="Ebrima" panose="02000000000000000000" pitchFamily="2" charset="0"/>
                <a:sym typeface="Nanum Gothic"/>
              </a:endParaRPr>
            </a:p>
            <a:p>
              <a:pPr marL="171450" marR="0" lvl="0" indent="-1714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Nanum Gothic"/>
                <a:buChar char="-"/>
              </a:pPr>
              <a:r>
                <a:rPr lang="ko-KR" altLang="en-US" sz="1600" dirty="0" smtClean="0">
                  <a:solidFill>
                    <a:schemeClr val="dk1"/>
                  </a:solidFill>
                  <a:latin typeface="a시월구일2" panose="02020600000000000000" pitchFamily="18" charset="-127"/>
                  <a:ea typeface="a시월구일2" panose="02020600000000000000" pitchFamily="18" charset="-127"/>
                  <a:cs typeface="Ebrima" panose="02000000000000000000" pitchFamily="2" charset="0"/>
                  <a:sym typeface="Nanum Gothic"/>
                </a:rPr>
                <a:t>문제점</a:t>
              </a:r>
              <a:endParaRPr lang="en-US" altLang="ko-KR" sz="1600" i="0" u="none" strike="noStrike" cap="none" dirty="0" smtClean="0">
                <a:solidFill>
                  <a:schemeClr val="dk1"/>
                </a:solidFill>
                <a:latin typeface="a시월구일2" panose="02020600000000000000" pitchFamily="18" charset="-127"/>
                <a:ea typeface="a시월구일2" panose="02020600000000000000" pitchFamily="18" charset="-127"/>
                <a:cs typeface="Ebrima" panose="02000000000000000000" pitchFamily="2" charset="0"/>
                <a:sym typeface="Nanum Gothic"/>
              </a:endParaRPr>
            </a:p>
            <a:p>
              <a:pPr marL="171450" marR="0" lvl="0" indent="-1714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Nanum Gothic"/>
                <a:buChar char="-"/>
              </a:pPr>
              <a:endParaRPr lang="en-US" sz="1600" dirty="0">
                <a:solidFill>
                  <a:schemeClr val="dk1"/>
                </a:solidFill>
                <a:latin typeface="a시월구일2" panose="02020600000000000000" pitchFamily="18" charset="-127"/>
                <a:ea typeface="a시월구일2" panose="02020600000000000000" pitchFamily="18" charset="-127"/>
                <a:cs typeface="Ebrima" panose="02000000000000000000" pitchFamily="2" charset="0"/>
                <a:sym typeface="Nanum Gothic"/>
              </a:endParaRPr>
            </a:p>
            <a:p>
              <a:pPr marL="171450" marR="0" lvl="0" indent="-1714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Nanum Gothic"/>
                <a:buChar char="-"/>
              </a:pPr>
              <a:r>
                <a:rPr lang="ko-KR" altLang="en-US" sz="1600" dirty="0" smtClean="0">
                  <a:solidFill>
                    <a:schemeClr val="dk1"/>
                  </a:solidFill>
                  <a:latin typeface="a시월구일2" panose="02020600000000000000" pitchFamily="18" charset="-127"/>
                  <a:ea typeface="a시월구일2" panose="02020600000000000000" pitchFamily="18" charset="-127"/>
                  <a:cs typeface="Ebrima" panose="02000000000000000000" pitchFamily="2" charset="0"/>
                  <a:sym typeface="Nanum Gothic"/>
                </a:rPr>
                <a:t>분석 목표</a:t>
              </a:r>
              <a:endParaRPr sz="1600" i="0" u="none" strike="noStrike" cap="none" dirty="0">
                <a:solidFill>
                  <a:schemeClr val="dk1"/>
                </a:solidFill>
                <a:latin typeface="a시월구일2" panose="02020600000000000000" pitchFamily="18" charset="-127"/>
                <a:ea typeface="a시월구일2" panose="02020600000000000000" pitchFamily="18" charset="-127"/>
                <a:cs typeface="Ebrima" panose="02000000000000000000" pitchFamily="2" charset="0"/>
                <a:sym typeface="Nanum Gothic"/>
              </a:endParaRPr>
            </a:p>
          </p:txBody>
        </p:sp>
        <p:sp>
          <p:nvSpPr>
            <p:cNvPr id="104" name="Google Shape;104;p25"/>
            <p:cNvSpPr txBox="1"/>
            <p:nvPr/>
          </p:nvSpPr>
          <p:spPr>
            <a:xfrm>
              <a:off x="2360392" y="1772816"/>
              <a:ext cx="1152000" cy="923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400"/>
                <a:buFont typeface="Arial"/>
                <a:buNone/>
              </a:pPr>
              <a:r>
                <a:rPr lang="ko-KR" sz="5400" b="0" i="0" u="none" strike="noStrike" cap="none">
                  <a:solidFill>
                    <a:schemeClr val="lt1"/>
                  </a:solidFill>
                  <a:latin typeface="a시월구일2" panose="02020600000000000000" pitchFamily="18" charset="-127"/>
                  <a:ea typeface="a시월구일2" panose="02020600000000000000" pitchFamily="18" charset="-127"/>
                  <a:sym typeface="Arial"/>
                </a:rPr>
                <a:t>01</a:t>
              </a:r>
              <a:endParaRPr sz="5400" b="0" i="0" u="none" strike="noStrike" cap="none">
                <a:solidFill>
                  <a:schemeClr val="lt1"/>
                </a:solidFill>
                <a:latin typeface="a시월구일2" panose="02020600000000000000" pitchFamily="18" charset="-127"/>
                <a:ea typeface="a시월구일2" panose="02020600000000000000" pitchFamily="18" charset="-127"/>
                <a:sym typeface="Arial"/>
              </a:endParaRPr>
            </a:p>
          </p:txBody>
        </p:sp>
        <p:cxnSp>
          <p:nvCxnSpPr>
            <p:cNvPr id="105" name="Google Shape;105;p25"/>
            <p:cNvCxnSpPr/>
            <p:nvPr/>
          </p:nvCxnSpPr>
          <p:spPr>
            <a:xfrm>
              <a:off x="2360394" y="2708920"/>
              <a:ext cx="1152128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6" name="Google Shape;106;p25"/>
            <p:cNvSpPr txBox="1"/>
            <p:nvPr/>
          </p:nvSpPr>
          <p:spPr>
            <a:xfrm>
              <a:off x="2078800" y="2843650"/>
              <a:ext cx="16563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 dirty="0">
                  <a:solidFill>
                    <a:schemeClr val="lt1"/>
                  </a:solidFill>
                  <a:latin typeface="a시월구일2" panose="02020600000000000000" pitchFamily="18" charset="-127"/>
                  <a:ea typeface="a시월구일2" panose="02020600000000000000" pitchFamily="18" charset="-127"/>
                  <a:sym typeface="Arial"/>
                </a:rPr>
                <a:t>서비스 배경</a:t>
              </a:r>
              <a:endParaRPr sz="1800" b="1" i="0" u="none" strike="noStrike" cap="none" dirty="0">
                <a:solidFill>
                  <a:schemeClr val="lt1"/>
                </a:solidFill>
                <a:latin typeface="a시월구일2" panose="02020600000000000000" pitchFamily="18" charset="-127"/>
                <a:ea typeface="a시월구일2" panose="02020600000000000000" pitchFamily="18" charset="-127"/>
                <a:sym typeface="Arial"/>
              </a:endParaRPr>
            </a:p>
          </p:txBody>
        </p:sp>
      </p:grpSp>
      <p:sp>
        <p:nvSpPr>
          <p:cNvPr id="107" name="Google Shape;107;p25"/>
          <p:cNvSpPr txBox="1"/>
          <p:nvPr/>
        </p:nvSpPr>
        <p:spPr>
          <a:xfrm>
            <a:off x="0" y="5891851"/>
            <a:ext cx="91440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lt1"/>
                </a:solidFill>
                <a:latin typeface="a시월구일1" panose="02020600000000000000" pitchFamily="18" charset="-127"/>
                <a:ea typeface="a시월구일1" panose="02020600000000000000" pitchFamily="18" charset="-127"/>
                <a:sym typeface="Arial"/>
              </a:rPr>
              <a:t>1</a:t>
            </a:r>
            <a:r>
              <a:rPr lang="ko-KR" sz="1800" b="1" i="0" u="none" strike="noStrike" cap="none" dirty="0" smtClean="0">
                <a:solidFill>
                  <a:schemeClr val="lt1"/>
                </a:solidFill>
                <a:latin typeface="a시월구일1" panose="02020600000000000000" pitchFamily="18" charset="-127"/>
                <a:ea typeface="a시월구일1" panose="02020600000000000000" pitchFamily="18" charset="-127"/>
                <a:sym typeface="Arial"/>
              </a:rPr>
              <a:t>조</a:t>
            </a:r>
            <a:r>
              <a:rPr lang="en-US" altLang="ko-KR" sz="1800" b="1" i="0" u="none" strike="noStrike" cap="none" dirty="0" smtClean="0">
                <a:solidFill>
                  <a:schemeClr val="lt1"/>
                </a:solidFill>
                <a:latin typeface="a시월구일1" panose="02020600000000000000" pitchFamily="18" charset="-127"/>
                <a:ea typeface="a시월구일1" panose="02020600000000000000" pitchFamily="18" charset="-127"/>
                <a:sym typeface="Arial"/>
              </a:rPr>
              <a:t> </a:t>
            </a:r>
            <a:r>
              <a:rPr lang="ko-KR" sz="1800" b="1" i="0" u="none" strike="noStrike" cap="none" dirty="0" smtClean="0">
                <a:solidFill>
                  <a:schemeClr val="lt1"/>
                </a:solidFill>
                <a:latin typeface="a시월구일1" panose="02020600000000000000" pitchFamily="18" charset="-127"/>
                <a:ea typeface="a시월구일1" panose="02020600000000000000" pitchFamily="18" charset="-127"/>
                <a:sym typeface="Arial"/>
              </a:rPr>
              <a:t>슬기로운 </a:t>
            </a:r>
            <a:r>
              <a:rPr lang="ko-KR" sz="1800" b="1" i="0" u="none" strike="noStrike" cap="none" dirty="0" err="1">
                <a:solidFill>
                  <a:schemeClr val="lt1"/>
                </a:solidFill>
                <a:latin typeface="a시월구일1" panose="02020600000000000000" pitchFamily="18" charset="-127"/>
                <a:ea typeface="a시월구일1" panose="02020600000000000000" pitchFamily="18" charset="-127"/>
                <a:sym typeface="Arial"/>
              </a:rPr>
              <a:t>데청생활</a:t>
            </a:r>
            <a:endParaRPr sz="1800" b="1" i="0" u="none" strike="noStrike" cap="none" dirty="0">
              <a:solidFill>
                <a:schemeClr val="lt1"/>
              </a:solidFill>
              <a:latin typeface="a시월구일1" panose="02020600000000000000" pitchFamily="18" charset="-127"/>
              <a:ea typeface="a시월구일1" panose="02020600000000000000" pitchFamily="18" charset="-127"/>
              <a:sym typeface="Arial"/>
            </a:endParaRPr>
          </a:p>
        </p:txBody>
      </p:sp>
      <p:grpSp>
        <p:nvGrpSpPr>
          <p:cNvPr id="108" name="Google Shape;108;p25"/>
          <p:cNvGrpSpPr/>
          <p:nvPr/>
        </p:nvGrpSpPr>
        <p:grpSpPr>
          <a:xfrm>
            <a:off x="3711699" y="1819407"/>
            <a:ext cx="1656301" cy="3548168"/>
            <a:chOff x="2078800" y="1772816"/>
            <a:chExt cx="1656301" cy="3548168"/>
          </a:xfrm>
        </p:grpSpPr>
        <p:sp>
          <p:nvSpPr>
            <p:cNvPr id="109" name="Google Shape;109;p25"/>
            <p:cNvSpPr/>
            <p:nvPr/>
          </p:nvSpPr>
          <p:spPr>
            <a:xfrm>
              <a:off x="2078801" y="3376684"/>
              <a:ext cx="1656300" cy="1944300"/>
            </a:xfrm>
            <a:prstGeom prst="rect">
              <a:avLst/>
            </a:prstGeom>
            <a:solidFill>
              <a:schemeClr val="lt1">
                <a:alpha val="8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1" i="0" u="none" strike="noStrike" cap="none">
                <a:solidFill>
                  <a:schemeClr val="lt1"/>
                </a:solidFill>
                <a:latin typeface="a시월구일2" panose="02020600000000000000" pitchFamily="18" charset="-127"/>
                <a:ea typeface="a시월구일2" panose="02020600000000000000" pitchFamily="18" charset="-127"/>
                <a:sym typeface="Arial"/>
              </a:endParaRPr>
            </a:p>
          </p:txBody>
        </p:sp>
        <p:sp>
          <p:nvSpPr>
            <p:cNvPr id="110" name="Google Shape;110;p25"/>
            <p:cNvSpPr txBox="1"/>
            <p:nvPr/>
          </p:nvSpPr>
          <p:spPr>
            <a:xfrm>
              <a:off x="2078801" y="3520709"/>
              <a:ext cx="1656300" cy="64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171450" marR="0" lvl="0" indent="-1714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Nanum Gothic"/>
                <a:buChar char="-"/>
              </a:pPr>
              <a:r>
                <a:rPr lang="ko-KR" sz="1600" i="0" u="none" strike="noStrike" cap="none" dirty="0" err="1" smtClean="0">
                  <a:solidFill>
                    <a:schemeClr val="dk1"/>
                  </a:solidFill>
                  <a:latin typeface="a시월구일2" panose="02020600000000000000" pitchFamily="18" charset="-127"/>
                  <a:ea typeface="a시월구일2" panose="02020600000000000000" pitchFamily="18" charset="-127"/>
                  <a:cs typeface="Nanum Gothic"/>
                  <a:sym typeface="Nanum Gothic"/>
                </a:rPr>
                <a:t>데이터</a:t>
              </a:r>
              <a:r>
                <a:rPr lang="ko-KR" altLang="en-US" sz="1600" i="0" u="none" strike="noStrike" cap="none" dirty="0" err="1" smtClean="0">
                  <a:solidFill>
                    <a:schemeClr val="dk1"/>
                  </a:solidFill>
                  <a:latin typeface="a시월구일2" panose="02020600000000000000" pitchFamily="18" charset="-127"/>
                  <a:ea typeface="a시월구일2" panose="02020600000000000000" pitchFamily="18" charset="-127"/>
                  <a:cs typeface="Nanum Gothic"/>
                  <a:sym typeface="Nanum Gothic"/>
                </a:rPr>
                <a:t>셋</a:t>
              </a:r>
              <a:r>
                <a:rPr lang="ko-KR" altLang="en-US" sz="1600" i="0" u="none" strike="noStrike" cap="none" dirty="0" smtClean="0">
                  <a:solidFill>
                    <a:schemeClr val="dk1"/>
                  </a:solidFill>
                  <a:latin typeface="a시월구일2" panose="02020600000000000000" pitchFamily="18" charset="-127"/>
                  <a:ea typeface="a시월구일2" panose="02020600000000000000" pitchFamily="18" charset="-127"/>
                  <a:cs typeface="Nanum Gothic"/>
                  <a:sym typeface="Nanum Gothic"/>
                </a:rPr>
                <a:t> 구축</a:t>
              </a:r>
              <a:endParaRPr sz="1600" i="0" u="none" strike="noStrike" cap="none" dirty="0">
                <a:solidFill>
                  <a:schemeClr val="dk1"/>
                </a:solidFill>
                <a:latin typeface="a시월구일2" panose="02020600000000000000" pitchFamily="18" charset="-127"/>
                <a:ea typeface="a시월구일2" panose="02020600000000000000" pitchFamily="18" charset="-127"/>
                <a:cs typeface="Nanum Gothic"/>
                <a:sym typeface="Nanum Gothic"/>
              </a:endParaRPr>
            </a:p>
            <a:p>
              <a:pPr marL="171450" marR="0" lvl="0" indent="-952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600" i="0" u="none" strike="noStrike" cap="none" dirty="0">
                <a:solidFill>
                  <a:schemeClr val="dk1"/>
                </a:solidFill>
                <a:latin typeface="a시월구일2" panose="02020600000000000000" pitchFamily="18" charset="-127"/>
                <a:ea typeface="a시월구일2" panose="02020600000000000000" pitchFamily="18" charset="-127"/>
                <a:cs typeface="Nanum Gothic"/>
                <a:sym typeface="Nanum Gothic"/>
              </a:endParaRPr>
            </a:p>
            <a:p>
              <a:pPr marL="171450" marR="0" lvl="0" indent="-1714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Nanum Gothic"/>
                <a:buChar char="-"/>
              </a:pPr>
              <a:r>
                <a:rPr lang="ko-KR" sz="1600" i="0" u="none" strike="noStrike" cap="none" dirty="0" smtClean="0">
                  <a:solidFill>
                    <a:schemeClr val="dk1"/>
                  </a:solidFill>
                  <a:latin typeface="a시월구일2" panose="02020600000000000000" pitchFamily="18" charset="-127"/>
                  <a:ea typeface="a시월구일2" panose="02020600000000000000" pitchFamily="18" charset="-127"/>
                  <a:cs typeface="Nanum Gothic"/>
                  <a:sym typeface="Nanum Gothic"/>
                </a:rPr>
                <a:t>모델</a:t>
              </a:r>
              <a:r>
                <a:rPr lang="ko-KR" altLang="en-US" sz="1600" i="0" u="none" strike="noStrike" cap="none" dirty="0" smtClean="0">
                  <a:solidFill>
                    <a:schemeClr val="dk1"/>
                  </a:solidFill>
                  <a:latin typeface="a시월구일2" panose="02020600000000000000" pitchFamily="18" charset="-127"/>
                  <a:ea typeface="a시월구일2" panose="02020600000000000000" pitchFamily="18" charset="-127"/>
                  <a:cs typeface="Nanum Gothic"/>
                  <a:sym typeface="Nanum Gothic"/>
                </a:rPr>
                <a:t>개발</a:t>
              </a:r>
              <a:endParaRPr sz="1600" i="0" u="none" strike="noStrike" cap="none" dirty="0">
                <a:solidFill>
                  <a:schemeClr val="dk1"/>
                </a:solidFill>
                <a:latin typeface="a시월구일2" panose="02020600000000000000" pitchFamily="18" charset="-127"/>
                <a:ea typeface="a시월구일2" panose="02020600000000000000" pitchFamily="18" charset="-127"/>
                <a:cs typeface="Nanum Gothic"/>
                <a:sym typeface="Nanum Gothic"/>
              </a:endParaRPr>
            </a:p>
          </p:txBody>
        </p:sp>
        <p:sp>
          <p:nvSpPr>
            <p:cNvPr id="111" name="Google Shape;111;p25"/>
            <p:cNvSpPr txBox="1"/>
            <p:nvPr/>
          </p:nvSpPr>
          <p:spPr>
            <a:xfrm>
              <a:off x="2360392" y="1772816"/>
              <a:ext cx="1152000" cy="923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400"/>
                <a:buFont typeface="Arial"/>
                <a:buNone/>
              </a:pPr>
              <a:r>
                <a:rPr lang="ko-KR" sz="5400" b="0" i="0" u="none" strike="noStrike" cap="none">
                  <a:solidFill>
                    <a:schemeClr val="lt1"/>
                  </a:solidFill>
                  <a:latin typeface="a시월구일2" panose="02020600000000000000" pitchFamily="18" charset="-127"/>
                  <a:ea typeface="a시월구일2" panose="02020600000000000000" pitchFamily="18" charset="-127"/>
                  <a:sym typeface="Arial"/>
                </a:rPr>
                <a:t>02</a:t>
              </a:r>
              <a:endParaRPr sz="5400" b="0" i="0" u="none" strike="noStrike" cap="none">
                <a:solidFill>
                  <a:schemeClr val="lt1"/>
                </a:solidFill>
                <a:latin typeface="a시월구일2" panose="02020600000000000000" pitchFamily="18" charset="-127"/>
                <a:ea typeface="a시월구일2" panose="02020600000000000000" pitchFamily="18" charset="-127"/>
                <a:sym typeface="Arial"/>
              </a:endParaRPr>
            </a:p>
          </p:txBody>
        </p:sp>
        <p:cxnSp>
          <p:nvCxnSpPr>
            <p:cNvPr id="112" name="Google Shape;112;p25"/>
            <p:cNvCxnSpPr/>
            <p:nvPr/>
          </p:nvCxnSpPr>
          <p:spPr>
            <a:xfrm>
              <a:off x="2360394" y="2708920"/>
              <a:ext cx="11520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13" name="Google Shape;113;p25"/>
            <p:cNvSpPr txBox="1"/>
            <p:nvPr/>
          </p:nvSpPr>
          <p:spPr>
            <a:xfrm>
              <a:off x="2078800" y="2843650"/>
              <a:ext cx="16563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dirty="0" smtClean="0">
                  <a:solidFill>
                    <a:schemeClr val="lt1"/>
                  </a:solidFill>
                  <a:latin typeface="a시월구일2" panose="02020600000000000000" pitchFamily="18" charset="-127"/>
                  <a:ea typeface="a시월구일2" panose="02020600000000000000" pitchFamily="18" charset="-127"/>
                </a:rPr>
                <a:t>데이터분석</a:t>
              </a:r>
              <a:endParaRPr sz="1800" b="1" dirty="0">
                <a:solidFill>
                  <a:schemeClr val="lt1"/>
                </a:solidFill>
                <a:latin typeface="a시월구일2" panose="02020600000000000000" pitchFamily="18" charset="-127"/>
                <a:ea typeface="a시월구일2" panose="02020600000000000000" pitchFamily="18" charset="-127"/>
              </a:endParaRPr>
            </a:p>
          </p:txBody>
        </p:sp>
      </p:grpSp>
      <p:grpSp>
        <p:nvGrpSpPr>
          <p:cNvPr id="114" name="Google Shape;114;p25"/>
          <p:cNvGrpSpPr/>
          <p:nvPr/>
        </p:nvGrpSpPr>
        <p:grpSpPr>
          <a:xfrm>
            <a:off x="6177962" y="1819407"/>
            <a:ext cx="1656301" cy="3548168"/>
            <a:chOff x="2078800" y="1772816"/>
            <a:chExt cx="1656301" cy="3548168"/>
          </a:xfrm>
        </p:grpSpPr>
        <p:sp>
          <p:nvSpPr>
            <p:cNvPr id="115" name="Google Shape;115;p25"/>
            <p:cNvSpPr/>
            <p:nvPr/>
          </p:nvSpPr>
          <p:spPr>
            <a:xfrm>
              <a:off x="2078801" y="3376684"/>
              <a:ext cx="1656300" cy="1944300"/>
            </a:xfrm>
            <a:prstGeom prst="rect">
              <a:avLst/>
            </a:prstGeom>
            <a:solidFill>
              <a:schemeClr val="lt1">
                <a:alpha val="8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1" i="0" u="none" strike="noStrike" cap="none">
                <a:solidFill>
                  <a:schemeClr val="lt1"/>
                </a:solidFill>
                <a:latin typeface="a시월구일2" panose="02020600000000000000" pitchFamily="18" charset="-127"/>
                <a:ea typeface="a시월구일2" panose="02020600000000000000" pitchFamily="18" charset="-127"/>
                <a:sym typeface="Arial"/>
              </a:endParaRPr>
            </a:p>
          </p:txBody>
        </p:sp>
        <p:sp>
          <p:nvSpPr>
            <p:cNvPr id="116" name="Google Shape;116;p25"/>
            <p:cNvSpPr txBox="1"/>
            <p:nvPr/>
          </p:nvSpPr>
          <p:spPr>
            <a:xfrm>
              <a:off x="2078801" y="3520709"/>
              <a:ext cx="1656300" cy="64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171450" marR="0" lvl="0" indent="-1714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Nanum Gothic"/>
                <a:buChar char="-"/>
              </a:pPr>
              <a:r>
                <a:rPr lang="ko-KR" altLang="en-US" sz="1600" dirty="0" smtClean="0">
                  <a:solidFill>
                    <a:schemeClr val="dk1"/>
                  </a:solidFill>
                  <a:latin typeface="a시월구일2" panose="02020600000000000000" pitchFamily="18" charset="-127"/>
                  <a:ea typeface="a시월구일2" panose="02020600000000000000" pitchFamily="18" charset="-127"/>
                  <a:cs typeface="Nanum Gothic"/>
                  <a:sym typeface="Nanum Gothic"/>
                </a:rPr>
                <a:t>문제 해결</a:t>
              </a:r>
              <a:endParaRPr lang="en-US" altLang="ko-KR" sz="1600" dirty="0" smtClean="0">
                <a:solidFill>
                  <a:schemeClr val="dk1"/>
                </a:solidFill>
                <a:latin typeface="a시월구일2" panose="02020600000000000000" pitchFamily="18" charset="-127"/>
                <a:ea typeface="a시월구일2" panose="02020600000000000000" pitchFamily="18" charset="-127"/>
                <a:cs typeface="Nanum Gothic"/>
                <a:sym typeface="Nanum Gothic"/>
              </a:endParaRPr>
            </a:p>
            <a:p>
              <a:pPr marL="171450" marR="0" lvl="0" indent="-1714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Nanum Gothic"/>
                <a:buChar char="-"/>
              </a:pPr>
              <a:endParaRPr lang="en-US" sz="1600" i="0" u="none" strike="noStrike" cap="none" dirty="0">
                <a:solidFill>
                  <a:schemeClr val="dk1"/>
                </a:solidFill>
                <a:latin typeface="a시월구일2" panose="02020600000000000000" pitchFamily="18" charset="-127"/>
                <a:ea typeface="a시월구일2" panose="02020600000000000000" pitchFamily="18" charset="-127"/>
                <a:cs typeface="Nanum Gothic"/>
                <a:sym typeface="Nanum Gothic"/>
              </a:endParaRPr>
            </a:p>
            <a:p>
              <a:pPr marL="171450" marR="0" lvl="0" indent="-1714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Nanum Gothic"/>
                <a:buChar char="-"/>
              </a:pPr>
              <a:r>
                <a:rPr lang="ko-KR" altLang="en-US" sz="1600" dirty="0" smtClean="0">
                  <a:solidFill>
                    <a:schemeClr val="dk1"/>
                  </a:solidFill>
                  <a:latin typeface="a시월구일2" panose="02020600000000000000" pitchFamily="18" charset="-127"/>
                  <a:ea typeface="a시월구일2" panose="02020600000000000000" pitchFamily="18" charset="-127"/>
                  <a:cs typeface="Nanum Gothic"/>
                  <a:sym typeface="Nanum Gothic"/>
                </a:rPr>
                <a:t>최종 목표</a:t>
              </a:r>
              <a:endParaRPr sz="1600" i="0" u="none" strike="noStrike" cap="none" dirty="0">
                <a:solidFill>
                  <a:schemeClr val="dk1"/>
                </a:solidFill>
                <a:latin typeface="a시월구일2" panose="02020600000000000000" pitchFamily="18" charset="-127"/>
                <a:ea typeface="a시월구일2" panose="02020600000000000000" pitchFamily="18" charset="-127"/>
                <a:cs typeface="Nanum Gothic"/>
                <a:sym typeface="Nanum Gothic"/>
              </a:endParaRPr>
            </a:p>
          </p:txBody>
        </p:sp>
        <p:sp>
          <p:nvSpPr>
            <p:cNvPr id="117" name="Google Shape;117;p25"/>
            <p:cNvSpPr txBox="1"/>
            <p:nvPr/>
          </p:nvSpPr>
          <p:spPr>
            <a:xfrm>
              <a:off x="2360392" y="1772816"/>
              <a:ext cx="1152000" cy="923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400"/>
                <a:buFont typeface="Arial"/>
                <a:buNone/>
              </a:pPr>
              <a:r>
                <a:rPr lang="ko-KR" sz="5400" b="0" i="0" u="none" strike="noStrike" cap="none">
                  <a:solidFill>
                    <a:schemeClr val="lt1"/>
                  </a:solidFill>
                  <a:latin typeface="a시월구일2" panose="02020600000000000000" pitchFamily="18" charset="-127"/>
                  <a:ea typeface="a시월구일2" panose="02020600000000000000" pitchFamily="18" charset="-127"/>
                  <a:sym typeface="Arial"/>
                </a:rPr>
                <a:t>03</a:t>
              </a:r>
              <a:endParaRPr sz="5400" b="0" i="0" u="none" strike="noStrike" cap="none">
                <a:solidFill>
                  <a:schemeClr val="lt1"/>
                </a:solidFill>
                <a:latin typeface="a시월구일2" panose="02020600000000000000" pitchFamily="18" charset="-127"/>
                <a:ea typeface="a시월구일2" panose="02020600000000000000" pitchFamily="18" charset="-127"/>
                <a:sym typeface="Arial"/>
              </a:endParaRPr>
            </a:p>
          </p:txBody>
        </p:sp>
        <p:cxnSp>
          <p:nvCxnSpPr>
            <p:cNvPr id="118" name="Google Shape;118;p25"/>
            <p:cNvCxnSpPr/>
            <p:nvPr/>
          </p:nvCxnSpPr>
          <p:spPr>
            <a:xfrm>
              <a:off x="2360394" y="2708920"/>
              <a:ext cx="11520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19" name="Google Shape;119;p25"/>
            <p:cNvSpPr txBox="1"/>
            <p:nvPr/>
          </p:nvSpPr>
          <p:spPr>
            <a:xfrm>
              <a:off x="2078800" y="2843650"/>
              <a:ext cx="16563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 dirty="0" smtClean="0">
                  <a:solidFill>
                    <a:schemeClr val="lt1"/>
                  </a:solidFill>
                  <a:latin typeface="a시월구일2" panose="02020600000000000000" pitchFamily="18" charset="-127"/>
                  <a:ea typeface="a시월구일2" panose="02020600000000000000" pitchFamily="18" charset="-127"/>
                  <a:sym typeface="Arial"/>
                </a:rPr>
                <a:t>시나리오</a:t>
              </a:r>
              <a:endParaRPr sz="1800" b="1" i="0" u="none" strike="noStrike" cap="none" dirty="0">
                <a:solidFill>
                  <a:schemeClr val="lt1"/>
                </a:solidFill>
                <a:latin typeface="a시월구일2" panose="02020600000000000000" pitchFamily="18" charset="-127"/>
                <a:ea typeface="a시월구일2" panose="02020600000000000000" pitchFamily="18" charset="-127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9534d822b6_0_37"/>
          <p:cNvSpPr/>
          <p:nvPr/>
        </p:nvSpPr>
        <p:spPr>
          <a:xfrm>
            <a:off x="251520" y="620688"/>
            <a:ext cx="8640900" cy="5976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4" name="Google Shape;374;g9534d822b6_0_37"/>
          <p:cNvSpPr/>
          <p:nvPr/>
        </p:nvSpPr>
        <p:spPr>
          <a:xfrm>
            <a:off x="251520" y="115311"/>
            <a:ext cx="43524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ko-KR" sz="2200" i="0" u="none" strike="noStrike" cap="none" dirty="0">
                <a:solidFill>
                  <a:schemeClr val="lt1"/>
                </a:solidFill>
                <a:latin typeface="a시월구일3" panose="02020600000000000000" pitchFamily="18" charset="-127"/>
                <a:ea typeface="a시월구일3" panose="02020600000000000000" pitchFamily="18" charset="-127"/>
                <a:sym typeface="Arial"/>
              </a:rPr>
              <a:t>0</a:t>
            </a:r>
            <a:r>
              <a:rPr lang="ko-KR" sz="2200" dirty="0">
                <a:solidFill>
                  <a:schemeClr val="lt1"/>
                </a:solidFill>
                <a:latin typeface="a시월구일3" panose="02020600000000000000" pitchFamily="18" charset="-127"/>
                <a:ea typeface="a시월구일3" panose="02020600000000000000" pitchFamily="18" charset="-127"/>
              </a:rPr>
              <a:t>2</a:t>
            </a:r>
            <a:r>
              <a:rPr lang="ko-KR" sz="2200" i="0" u="none" strike="noStrike" cap="none" dirty="0">
                <a:solidFill>
                  <a:schemeClr val="lt1"/>
                </a:solidFill>
                <a:latin typeface="a시월구일3" panose="02020600000000000000" pitchFamily="18" charset="-127"/>
                <a:ea typeface="a시월구일3" panose="02020600000000000000" pitchFamily="18" charset="-127"/>
                <a:sym typeface="Arial"/>
              </a:rPr>
              <a:t>.  </a:t>
            </a:r>
            <a:r>
              <a:rPr lang="ko-KR" sz="2200" dirty="0" smtClean="0">
                <a:solidFill>
                  <a:schemeClr val="lt1"/>
                </a:solidFill>
                <a:latin typeface="a시월구일3" panose="02020600000000000000" pitchFamily="18" charset="-127"/>
                <a:ea typeface="a시월구일3" panose="02020600000000000000" pitchFamily="18" charset="-127"/>
              </a:rPr>
              <a:t>데이터</a:t>
            </a:r>
            <a:r>
              <a:rPr lang="en-US" altLang="ko-KR" sz="2200" dirty="0" smtClean="0">
                <a:solidFill>
                  <a:schemeClr val="lt1"/>
                </a:solidFill>
                <a:latin typeface="a시월구일3" panose="02020600000000000000" pitchFamily="18" charset="-127"/>
                <a:ea typeface="a시월구일3" panose="02020600000000000000" pitchFamily="18" charset="-127"/>
              </a:rPr>
              <a:t> </a:t>
            </a:r>
            <a:r>
              <a:rPr lang="ko-KR" altLang="en-US" sz="2200" dirty="0" smtClean="0">
                <a:solidFill>
                  <a:schemeClr val="lt1"/>
                </a:solidFill>
                <a:latin typeface="a시월구일3" panose="02020600000000000000" pitchFamily="18" charset="-127"/>
                <a:ea typeface="a시월구일3" panose="02020600000000000000" pitchFamily="18" charset="-127"/>
              </a:rPr>
              <a:t>분석 </a:t>
            </a:r>
            <a:r>
              <a:rPr lang="en-US" altLang="ko-KR" sz="2200" dirty="0" smtClean="0">
                <a:solidFill>
                  <a:schemeClr val="lt1"/>
                </a:solidFill>
                <a:latin typeface="a시월구일3" panose="02020600000000000000" pitchFamily="18" charset="-127"/>
                <a:ea typeface="a시월구일3" panose="02020600000000000000" pitchFamily="18" charset="-127"/>
              </a:rPr>
              <a:t>- </a:t>
            </a:r>
            <a:r>
              <a:rPr lang="ko-KR" altLang="en-US" sz="2200" dirty="0" smtClean="0">
                <a:solidFill>
                  <a:schemeClr val="lt1"/>
                </a:solidFill>
                <a:latin typeface="a시월구일3" panose="02020600000000000000" pitchFamily="18" charset="-127"/>
                <a:ea typeface="a시월구일3" panose="02020600000000000000" pitchFamily="18" charset="-127"/>
              </a:rPr>
              <a:t>모델개발</a:t>
            </a:r>
            <a:endParaRPr sz="2200" i="0" u="none" strike="noStrike" cap="none" dirty="0">
              <a:solidFill>
                <a:schemeClr val="lt1"/>
              </a:solidFill>
              <a:latin typeface="a시월구일3" panose="02020600000000000000" pitchFamily="18" charset="-127"/>
              <a:ea typeface="a시월구일3" panose="02020600000000000000" pitchFamily="18" charset="-127"/>
              <a:sym typeface="Arial"/>
            </a:endParaRPr>
          </a:p>
        </p:txBody>
      </p:sp>
      <p:sp>
        <p:nvSpPr>
          <p:cNvPr id="6" name="Google Shape;171;p31"/>
          <p:cNvSpPr/>
          <p:nvPr/>
        </p:nvSpPr>
        <p:spPr>
          <a:xfrm>
            <a:off x="914649" y="812265"/>
            <a:ext cx="6361639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600" dirty="0" err="1" smtClean="0">
                <a:solidFill>
                  <a:schemeClr val="dk1"/>
                </a:solidFill>
                <a:latin typeface="a시월구일2" panose="02020600000000000000" pitchFamily="18" charset="-127"/>
                <a:ea typeface="a시월구일2" panose="02020600000000000000" pitchFamily="18" charset="-127"/>
              </a:rPr>
              <a:t>Xgboost</a:t>
            </a:r>
            <a:r>
              <a:rPr lang="en-US" altLang="ko-KR" sz="1600" dirty="0" smtClean="0">
                <a:solidFill>
                  <a:schemeClr val="dk1"/>
                </a:solidFill>
                <a:latin typeface="a시월구일2" panose="02020600000000000000" pitchFamily="18" charset="-127"/>
                <a:ea typeface="a시월구일2" panose="02020600000000000000" pitchFamily="18" charset="-127"/>
              </a:rPr>
              <a:t> – </a:t>
            </a:r>
            <a:r>
              <a:rPr lang="ko-KR" altLang="en-US" sz="1600" dirty="0" err="1" smtClean="0">
                <a:solidFill>
                  <a:schemeClr val="dk1"/>
                </a:solidFill>
                <a:latin typeface="a시월구일2" panose="02020600000000000000" pitchFamily="18" charset="-127"/>
                <a:ea typeface="a시월구일2" panose="02020600000000000000" pitchFamily="18" charset="-127"/>
              </a:rPr>
              <a:t>파라미터</a:t>
            </a:r>
            <a:r>
              <a:rPr lang="ko-KR" altLang="en-US" sz="1600" dirty="0" smtClean="0">
                <a:solidFill>
                  <a:schemeClr val="dk1"/>
                </a:solidFill>
                <a:latin typeface="a시월구일2" panose="02020600000000000000" pitchFamily="18" charset="-127"/>
                <a:ea typeface="a시월구일2" panose="02020600000000000000" pitchFamily="18" charset="-127"/>
              </a:rPr>
              <a:t> 결정</a:t>
            </a:r>
            <a:endParaRPr dirty="0">
              <a:latin typeface="a시월구일2" panose="02020600000000000000" pitchFamily="18" charset="-127"/>
              <a:ea typeface="a시월구일2" panose="02020600000000000000" pitchFamily="18" charset="-127"/>
            </a:endParaRPr>
          </a:p>
        </p:txBody>
      </p:sp>
      <p:sp>
        <p:nvSpPr>
          <p:cNvPr id="7" name="Google Shape;172;p31"/>
          <p:cNvSpPr/>
          <p:nvPr/>
        </p:nvSpPr>
        <p:spPr>
          <a:xfrm>
            <a:off x="527299" y="844247"/>
            <a:ext cx="387350" cy="274591"/>
          </a:xfrm>
          <a:prstGeom prst="homePlate">
            <a:avLst>
              <a:gd name="adj" fmla="val 50000"/>
            </a:avLst>
          </a:prstGeom>
          <a:solidFill>
            <a:srgbClr val="17365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사각형: 둥근 모서리 118">
            <a:extLst>
              <a:ext uri="{FF2B5EF4-FFF2-40B4-BE49-F238E27FC236}">
                <a16:creationId xmlns:a16="http://schemas.microsoft.com/office/drawing/2014/main" xmlns="" id="{4F25FFC3-A06B-42F9-9024-C5AF7C8F4621}"/>
              </a:ext>
            </a:extLst>
          </p:cNvPr>
          <p:cNvSpPr/>
          <p:nvPr/>
        </p:nvSpPr>
        <p:spPr>
          <a:xfrm>
            <a:off x="527300" y="5595063"/>
            <a:ext cx="8108700" cy="878372"/>
          </a:xfrm>
          <a:prstGeom prst="roundRect">
            <a:avLst>
              <a:gd name="adj" fmla="val 0"/>
            </a:avLst>
          </a:prstGeom>
          <a:solidFill>
            <a:srgbClr val="17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r>
              <a:rPr lang="ko-KR" altLang="en-US" b="1" dirty="0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최적의 </a:t>
            </a:r>
            <a:r>
              <a:rPr lang="ko-KR" altLang="en-US" b="1" dirty="0" err="1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파라미터를</a:t>
            </a:r>
            <a:r>
              <a:rPr lang="ko-KR" altLang="en-US" b="1" dirty="0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설정하기 위해 여러 </a:t>
            </a:r>
            <a:r>
              <a:rPr lang="ko-KR" altLang="en-US" b="1" dirty="0" err="1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파라미터</a:t>
            </a:r>
            <a:r>
              <a:rPr lang="ko-KR" altLang="en-US" b="1" dirty="0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값 조정</a:t>
            </a:r>
            <a:r>
              <a:rPr lang="en-US" altLang="ko-KR" b="1" dirty="0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pPr algn="ctr">
              <a:buClr>
                <a:schemeClr val="bg1"/>
              </a:buClr>
            </a:pPr>
            <a:endParaRPr lang="en-US" altLang="ko-KR" sz="500" b="1" dirty="0" smtClean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>
              <a:buClr>
                <a:schemeClr val="bg1"/>
              </a:buClr>
            </a:pPr>
            <a:r>
              <a:rPr lang="en-US" altLang="ko-KR" b="1" dirty="0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Best Accuracy : 86.64% (2%p </a:t>
            </a:r>
            <a:r>
              <a:rPr lang="ko-KR" altLang="en-US" b="1" dirty="0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상승</a:t>
            </a:r>
            <a:r>
              <a:rPr lang="en-US" altLang="ko-KR" b="1" dirty="0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299" y="1242033"/>
            <a:ext cx="8108701" cy="4278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659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9534d822b6_0_37"/>
          <p:cNvSpPr/>
          <p:nvPr/>
        </p:nvSpPr>
        <p:spPr>
          <a:xfrm>
            <a:off x="251520" y="620688"/>
            <a:ext cx="8640900" cy="5976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4" name="Google Shape;374;g9534d822b6_0_37"/>
          <p:cNvSpPr/>
          <p:nvPr/>
        </p:nvSpPr>
        <p:spPr>
          <a:xfrm>
            <a:off x="251520" y="115311"/>
            <a:ext cx="43524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ko-KR" sz="2200" i="0" u="none" strike="noStrike" cap="none" dirty="0">
                <a:solidFill>
                  <a:schemeClr val="lt1"/>
                </a:solidFill>
                <a:latin typeface="a시월구일3" panose="02020600000000000000" pitchFamily="18" charset="-127"/>
                <a:ea typeface="a시월구일3" panose="02020600000000000000" pitchFamily="18" charset="-127"/>
                <a:sym typeface="Arial"/>
              </a:rPr>
              <a:t>0</a:t>
            </a:r>
            <a:r>
              <a:rPr lang="ko-KR" sz="2200" dirty="0">
                <a:solidFill>
                  <a:schemeClr val="lt1"/>
                </a:solidFill>
                <a:latin typeface="a시월구일3" panose="02020600000000000000" pitchFamily="18" charset="-127"/>
                <a:ea typeface="a시월구일3" panose="02020600000000000000" pitchFamily="18" charset="-127"/>
              </a:rPr>
              <a:t>2</a:t>
            </a:r>
            <a:r>
              <a:rPr lang="ko-KR" sz="2200" i="0" u="none" strike="noStrike" cap="none" dirty="0">
                <a:solidFill>
                  <a:schemeClr val="lt1"/>
                </a:solidFill>
                <a:latin typeface="a시월구일3" panose="02020600000000000000" pitchFamily="18" charset="-127"/>
                <a:ea typeface="a시월구일3" panose="02020600000000000000" pitchFamily="18" charset="-127"/>
                <a:sym typeface="Arial"/>
              </a:rPr>
              <a:t>.  </a:t>
            </a:r>
            <a:r>
              <a:rPr lang="ko-KR" sz="2200" dirty="0" smtClean="0">
                <a:solidFill>
                  <a:schemeClr val="lt1"/>
                </a:solidFill>
                <a:latin typeface="a시월구일3" panose="02020600000000000000" pitchFamily="18" charset="-127"/>
                <a:ea typeface="a시월구일3" panose="02020600000000000000" pitchFamily="18" charset="-127"/>
              </a:rPr>
              <a:t>데이터</a:t>
            </a:r>
            <a:r>
              <a:rPr lang="en-US" altLang="ko-KR" sz="2200" dirty="0" smtClean="0">
                <a:solidFill>
                  <a:schemeClr val="lt1"/>
                </a:solidFill>
                <a:latin typeface="a시월구일3" panose="02020600000000000000" pitchFamily="18" charset="-127"/>
                <a:ea typeface="a시월구일3" panose="02020600000000000000" pitchFamily="18" charset="-127"/>
              </a:rPr>
              <a:t> </a:t>
            </a:r>
            <a:r>
              <a:rPr lang="ko-KR" altLang="en-US" sz="2200" dirty="0" smtClean="0">
                <a:solidFill>
                  <a:schemeClr val="lt1"/>
                </a:solidFill>
                <a:latin typeface="a시월구일3" panose="02020600000000000000" pitchFamily="18" charset="-127"/>
                <a:ea typeface="a시월구일3" panose="02020600000000000000" pitchFamily="18" charset="-127"/>
              </a:rPr>
              <a:t>분석 </a:t>
            </a:r>
            <a:r>
              <a:rPr lang="en-US" altLang="ko-KR" sz="2200" dirty="0" smtClean="0">
                <a:solidFill>
                  <a:schemeClr val="lt1"/>
                </a:solidFill>
                <a:latin typeface="a시월구일3" panose="02020600000000000000" pitchFamily="18" charset="-127"/>
                <a:ea typeface="a시월구일3" panose="02020600000000000000" pitchFamily="18" charset="-127"/>
              </a:rPr>
              <a:t>- </a:t>
            </a:r>
            <a:r>
              <a:rPr lang="ko-KR" altLang="en-US" sz="2200" dirty="0" smtClean="0">
                <a:solidFill>
                  <a:schemeClr val="lt1"/>
                </a:solidFill>
                <a:latin typeface="a시월구일3" panose="02020600000000000000" pitchFamily="18" charset="-127"/>
                <a:ea typeface="a시월구일3" panose="02020600000000000000" pitchFamily="18" charset="-127"/>
              </a:rPr>
              <a:t>모델개발</a:t>
            </a:r>
            <a:endParaRPr sz="2200" i="0" u="none" strike="noStrike" cap="none" dirty="0">
              <a:solidFill>
                <a:schemeClr val="lt1"/>
              </a:solidFill>
              <a:latin typeface="a시월구일3" panose="02020600000000000000" pitchFamily="18" charset="-127"/>
              <a:ea typeface="a시월구일3" panose="02020600000000000000" pitchFamily="18" charset="-127"/>
              <a:sym typeface="Arial"/>
            </a:endParaRPr>
          </a:p>
        </p:txBody>
      </p:sp>
      <p:sp>
        <p:nvSpPr>
          <p:cNvPr id="6" name="Google Shape;171;p31"/>
          <p:cNvSpPr/>
          <p:nvPr/>
        </p:nvSpPr>
        <p:spPr>
          <a:xfrm>
            <a:off x="914649" y="812265"/>
            <a:ext cx="6361639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600" dirty="0" err="1" smtClean="0">
                <a:solidFill>
                  <a:schemeClr val="dk1"/>
                </a:solidFill>
                <a:latin typeface="a시월구일2" panose="02020600000000000000" pitchFamily="18" charset="-127"/>
                <a:ea typeface="a시월구일2" panose="02020600000000000000" pitchFamily="18" charset="-127"/>
              </a:rPr>
              <a:t>Xgboost</a:t>
            </a:r>
            <a:r>
              <a:rPr lang="en-US" altLang="ko-KR" sz="1600" dirty="0" smtClean="0">
                <a:solidFill>
                  <a:schemeClr val="dk1"/>
                </a:solidFill>
                <a:latin typeface="a시월구일2" panose="02020600000000000000" pitchFamily="18" charset="-127"/>
                <a:ea typeface="a시월구일2" panose="02020600000000000000" pitchFamily="18" charset="-127"/>
              </a:rPr>
              <a:t> - </a:t>
            </a:r>
            <a:r>
              <a:rPr lang="ko-KR" altLang="en-US" sz="1600" dirty="0" smtClean="0">
                <a:solidFill>
                  <a:schemeClr val="dk1"/>
                </a:solidFill>
                <a:latin typeface="a시월구일2" panose="02020600000000000000" pitchFamily="18" charset="-127"/>
                <a:ea typeface="a시월구일2" panose="02020600000000000000" pitchFamily="18" charset="-127"/>
              </a:rPr>
              <a:t>변수 중요도</a:t>
            </a:r>
            <a:r>
              <a:rPr lang="en-US" altLang="ko-KR" sz="1600" dirty="0" smtClean="0">
                <a:solidFill>
                  <a:schemeClr val="dk1"/>
                </a:solidFill>
                <a:latin typeface="a시월구일2" panose="02020600000000000000" pitchFamily="18" charset="-127"/>
                <a:ea typeface="a시월구일2" panose="02020600000000000000" pitchFamily="18" charset="-127"/>
              </a:rPr>
              <a:t>(</a:t>
            </a:r>
            <a:r>
              <a:rPr lang="ko-KR" altLang="en-US" sz="1600" dirty="0" smtClean="0">
                <a:solidFill>
                  <a:schemeClr val="dk1"/>
                </a:solidFill>
                <a:latin typeface="a시월구일2" panose="02020600000000000000" pitchFamily="18" charset="-127"/>
                <a:ea typeface="a시월구일2" panose="02020600000000000000" pitchFamily="18" charset="-127"/>
              </a:rPr>
              <a:t>가중치</a:t>
            </a:r>
            <a:r>
              <a:rPr lang="en-US" altLang="ko-KR" sz="1600" dirty="0" smtClean="0">
                <a:solidFill>
                  <a:schemeClr val="dk1"/>
                </a:solidFill>
                <a:latin typeface="a시월구일2" panose="02020600000000000000" pitchFamily="18" charset="-127"/>
                <a:ea typeface="a시월구일2" panose="02020600000000000000" pitchFamily="18" charset="-127"/>
              </a:rPr>
              <a:t>)</a:t>
            </a:r>
            <a:endParaRPr dirty="0">
              <a:latin typeface="a시월구일2" panose="02020600000000000000" pitchFamily="18" charset="-127"/>
              <a:ea typeface="a시월구일2" panose="02020600000000000000" pitchFamily="18" charset="-127"/>
            </a:endParaRPr>
          </a:p>
        </p:txBody>
      </p:sp>
      <p:sp>
        <p:nvSpPr>
          <p:cNvPr id="7" name="Google Shape;172;p31"/>
          <p:cNvSpPr/>
          <p:nvPr/>
        </p:nvSpPr>
        <p:spPr>
          <a:xfrm>
            <a:off x="527299" y="844247"/>
            <a:ext cx="387350" cy="274591"/>
          </a:xfrm>
          <a:prstGeom prst="homePlate">
            <a:avLst>
              <a:gd name="adj" fmla="val 50000"/>
            </a:avLst>
          </a:prstGeom>
          <a:solidFill>
            <a:srgbClr val="17365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사각형: 둥근 모서리 118">
            <a:extLst>
              <a:ext uri="{FF2B5EF4-FFF2-40B4-BE49-F238E27FC236}">
                <a16:creationId xmlns:a16="http://schemas.microsoft.com/office/drawing/2014/main" xmlns="" id="{4F25FFC3-A06B-42F9-9024-C5AF7C8F4621}"/>
              </a:ext>
            </a:extLst>
          </p:cNvPr>
          <p:cNvSpPr/>
          <p:nvPr/>
        </p:nvSpPr>
        <p:spPr>
          <a:xfrm>
            <a:off x="527300" y="5520486"/>
            <a:ext cx="8108700" cy="952949"/>
          </a:xfrm>
          <a:prstGeom prst="roundRect">
            <a:avLst>
              <a:gd name="adj" fmla="val 0"/>
            </a:avLst>
          </a:prstGeom>
          <a:solidFill>
            <a:srgbClr val="17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r>
              <a:rPr lang="ko-KR" altLang="en-US" b="1" dirty="0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변수중요도</a:t>
            </a:r>
            <a:r>
              <a:rPr lang="en-US" altLang="ko-KR" b="1" dirty="0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b="1" dirty="0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가중치</a:t>
            </a:r>
            <a:r>
              <a:rPr lang="en-US" altLang="ko-KR" b="1" dirty="0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 = </a:t>
            </a:r>
            <a:r>
              <a:rPr lang="ko-KR" altLang="en-US" b="1" dirty="0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모든 </a:t>
            </a:r>
            <a:r>
              <a:rPr lang="ko-KR" altLang="en-US" b="1" dirty="0" err="1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트리에서</a:t>
            </a:r>
            <a:r>
              <a:rPr lang="ko-KR" altLang="en-US" b="1" dirty="0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각 변수가 데이터를 분할하는데 사용된 횟수</a:t>
            </a:r>
            <a:endParaRPr lang="en-US" altLang="ko-KR" b="1" dirty="0" smtClean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>
              <a:buClr>
                <a:schemeClr val="bg1"/>
              </a:buClr>
            </a:pPr>
            <a:endParaRPr lang="en-US" altLang="ko-KR" sz="500" b="1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>
              <a:buClr>
                <a:schemeClr val="bg1"/>
              </a:buClr>
            </a:pPr>
            <a:r>
              <a:rPr lang="ko-KR" altLang="en-US" b="1" dirty="0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톤수</a:t>
            </a:r>
            <a:r>
              <a:rPr lang="en-US" altLang="ko-KR" b="1" dirty="0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 </a:t>
            </a:r>
            <a:r>
              <a:rPr lang="ko-KR" altLang="en-US" b="1" dirty="0" err="1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사고선박수</a:t>
            </a:r>
            <a:r>
              <a:rPr lang="ko-KR" altLang="en-US" b="1" dirty="0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b="1" dirty="0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 </a:t>
            </a:r>
            <a:r>
              <a:rPr lang="ko-KR" altLang="en-US" b="1" dirty="0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선종</a:t>
            </a:r>
            <a:r>
              <a:rPr lang="en-US" altLang="ko-KR" b="1" dirty="0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b="1" dirty="0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여객선</a:t>
            </a:r>
            <a:r>
              <a:rPr lang="en-US" altLang="ko-KR" b="1" dirty="0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</a:t>
            </a:r>
            <a:r>
              <a:rPr lang="ko-KR" altLang="en-US" b="1" dirty="0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유람선</a:t>
            </a:r>
            <a:r>
              <a:rPr lang="en-US" altLang="ko-KR" b="1" dirty="0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)… </a:t>
            </a:r>
            <a:r>
              <a:rPr lang="ko-KR" altLang="en-US" b="1" dirty="0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순으로 중요도를 나타내고 있다</a:t>
            </a:r>
            <a:r>
              <a:rPr lang="en-US" altLang="ko-KR" b="1" dirty="0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  <a:endParaRPr lang="ko-KR" altLang="en-US" b="1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20" b="6718"/>
          <a:stretch/>
        </p:blipFill>
        <p:spPr>
          <a:xfrm>
            <a:off x="720974" y="1303305"/>
            <a:ext cx="7915026" cy="421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536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9534d822b6_0_37"/>
          <p:cNvSpPr/>
          <p:nvPr/>
        </p:nvSpPr>
        <p:spPr>
          <a:xfrm>
            <a:off x="251520" y="620688"/>
            <a:ext cx="8640900" cy="5976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4" name="Google Shape;374;g9534d822b6_0_37"/>
          <p:cNvSpPr/>
          <p:nvPr/>
        </p:nvSpPr>
        <p:spPr>
          <a:xfrm>
            <a:off x="251520" y="115311"/>
            <a:ext cx="43524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ko-KR" sz="2200" i="0" u="none" strike="noStrike" cap="none" dirty="0">
                <a:solidFill>
                  <a:schemeClr val="lt1"/>
                </a:solidFill>
                <a:latin typeface="a시월구일3" panose="02020600000000000000" pitchFamily="18" charset="-127"/>
                <a:ea typeface="a시월구일3" panose="02020600000000000000" pitchFamily="18" charset="-127"/>
                <a:sym typeface="Arial"/>
              </a:rPr>
              <a:t>0</a:t>
            </a:r>
            <a:r>
              <a:rPr lang="ko-KR" sz="2200" dirty="0">
                <a:solidFill>
                  <a:schemeClr val="lt1"/>
                </a:solidFill>
                <a:latin typeface="a시월구일3" panose="02020600000000000000" pitchFamily="18" charset="-127"/>
                <a:ea typeface="a시월구일3" panose="02020600000000000000" pitchFamily="18" charset="-127"/>
              </a:rPr>
              <a:t>2</a:t>
            </a:r>
            <a:r>
              <a:rPr lang="ko-KR" sz="2200" i="0" u="none" strike="noStrike" cap="none" dirty="0">
                <a:solidFill>
                  <a:schemeClr val="lt1"/>
                </a:solidFill>
                <a:latin typeface="a시월구일3" panose="02020600000000000000" pitchFamily="18" charset="-127"/>
                <a:ea typeface="a시월구일3" panose="02020600000000000000" pitchFamily="18" charset="-127"/>
                <a:sym typeface="Arial"/>
              </a:rPr>
              <a:t>.  </a:t>
            </a:r>
            <a:r>
              <a:rPr lang="ko-KR" sz="2200" dirty="0" smtClean="0">
                <a:solidFill>
                  <a:schemeClr val="lt1"/>
                </a:solidFill>
                <a:latin typeface="a시월구일3" panose="02020600000000000000" pitchFamily="18" charset="-127"/>
                <a:ea typeface="a시월구일3" panose="02020600000000000000" pitchFamily="18" charset="-127"/>
              </a:rPr>
              <a:t>데이터</a:t>
            </a:r>
            <a:r>
              <a:rPr lang="en-US" altLang="ko-KR" sz="2200" dirty="0" smtClean="0">
                <a:solidFill>
                  <a:schemeClr val="lt1"/>
                </a:solidFill>
                <a:latin typeface="a시월구일3" panose="02020600000000000000" pitchFamily="18" charset="-127"/>
                <a:ea typeface="a시월구일3" panose="02020600000000000000" pitchFamily="18" charset="-127"/>
              </a:rPr>
              <a:t> </a:t>
            </a:r>
            <a:r>
              <a:rPr lang="ko-KR" altLang="en-US" sz="2200" dirty="0" smtClean="0">
                <a:solidFill>
                  <a:schemeClr val="lt1"/>
                </a:solidFill>
                <a:latin typeface="a시월구일3" panose="02020600000000000000" pitchFamily="18" charset="-127"/>
                <a:ea typeface="a시월구일3" panose="02020600000000000000" pitchFamily="18" charset="-127"/>
              </a:rPr>
              <a:t>분석 </a:t>
            </a:r>
            <a:r>
              <a:rPr lang="en-US" altLang="ko-KR" sz="2200" dirty="0" smtClean="0">
                <a:solidFill>
                  <a:schemeClr val="lt1"/>
                </a:solidFill>
                <a:latin typeface="a시월구일3" panose="02020600000000000000" pitchFamily="18" charset="-127"/>
                <a:ea typeface="a시월구일3" panose="02020600000000000000" pitchFamily="18" charset="-127"/>
              </a:rPr>
              <a:t>- </a:t>
            </a:r>
            <a:r>
              <a:rPr lang="ko-KR" altLang="en-US" sz="2200" dirty="0" smtClean="0">
                <a:solidFill>
                  <a:schemeClr val="lt1"/>
                </a:solidFill>
                <a:latin typeface="a시월구일3" panose="02020600000000000000" pitchFamily="18" charset="-127"/>
                <a:ea typeface="a시월구일3" panose="02020600000000000000" pitchFamily="18" charset="-127"/>
              </a:rPr>
              <a:t>모델개발</a:t>
            </a:r>
            <a:endParaRPr sz="2200" i="0" u="none" strike="noStrike" cap="none" dirty="0">
              <a:solidFill>
                <a:schemeClr val="lt1"/>
              </a:solidFill>
              <a:latin typeface="a시월구일3" panose="02020600000000000000" pitchFamily="18" charset="-127"/>
              <a:ea typeface="a시월구일3" panose="02020600000000000000" pitchFamily="18" charset="-127"/>
              <a:sym typeface="Arial"/>
            </a:endParaRPr>
          </a:p>
        </p:txBody>
      </p:sp>
      <p:sp>
        <p:nvSpPr>
          <p:cNvPr id="6" name="Google Shape;171;p31"/>
          <p:cNvSpPr/>
          <p:nvPr/>
        </p:nvSpPr>
        <p:spPr>
          <a:xfrm>
            <a:off x="914649" y="812265"/>
            <a:ext cx="6361639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600" dirty="0" err="1" smtClean="0">
                <a:solidFill>
                  <a:schemeClr val="dk1"/>
                </a:solidFill>
                <a:latin typeface="a시월구일2" panose="02020600000000000000" pitchFamily="18" charset="-127"/>
                <a:ea typeface="a시월구일2" panose="02020600000000000000" pitchFamily="18" charset="-127"/>
              </a:rPr>
              <a:t>Xgboost</a:t>
            </a:r>
            <a:r>
              <a:rPr lang="en-US" altLang="ko-KR" sz="1600" dirty="0" smtClean="0">
                <a:solidFill>
                  <a:schemeClr val="dk1"/>
                </a:solidFill>
                <a:latin typeface="a시월구일2" panose="02020600000000000000" pitchFamily="18" charset="-127"/>
                <a:ea typeface="a시월구일2" panose="02020600000000000000" pitchFamily="18" charset="-127"/>
              </a:rPr>
              <a:t> - </a:t>
            </a:r>
            <a:r>
              <a:rPr lang="ko-KR" altLang="en-US" sz="1600" dirty="0" smtClean="0">
                <a:solidFill>
                  <a:schemeClr val="dk1"/>
                </a:solidFill>
                <a:latin typeface="a시월구일2" panose="02020600000000000000" pitchFamily="18" charset="-127"/>
                <a:ea typeface="a시월구일2" panose="02020600000000000000" pitchFamily="18" charset="-127"/>
              </a:rPr>
              <a:t>변수 중요도</a:t>
            </a:r>
            <a:r>
              <a:rPr lang="en-US" altLang="ko-KR" sz="1600" dirty="0" smtClean="0">
                <a:solidFill>
                  <a:schemeClr val="dk1"/>
                </a:solidFill>
                <a:latin typeface="a시월구일2" panose="02020600000000000000" pitchFamily="18" charset="-127"/>
                <a:ea typeface="a시월구일2" panose="02020600000000000000" pitchFamily="18" charset="-127"/>
              </a:rPr>
              <a:t>(</a:t>
            </a:r>
            <a:r>
              <a:rPr lang="ko-KR" altLang="en-US" sz="1600" dirty="0" smtClean="0">
                <a:solidFill>
                  <a:schemeClr val="dk1"/>
                </a:solidFill>
                <a:latin typeface="a시월구일2" panose="02020600000000000000" pitchFamily="18" charset="-127"/>
                <a:ea typeface="a시월구일2" panose="02020600000000000000" pitchFamily="18" charset="-127"/>
              </a:rPr>
              <a:t>적용범위</a:t>
            </a:r>
            <a:r>
              <a:rPr lang="en-US" altLang="ko-KR" sz="1600" dirty="0" smtClean="0">
                <a:solidFill>
                  <a:schemeClr val="dk1"/>
                </a:solidFill>
                <a:latin typeface="a시월구일2" panose="02020600000000000000" pitchFamily="18" charset="-127"/>
                <a:ea typeface="a시월구일2" panose="02020600000000000000" pitchFamily="18" charset="-127"/>
              </a:rPr>
              <a:t>)</a:t>
            </a:r>
            <a:endParaRPr dirty="0">
              <a:latin typeface="a시월구일2" panose="02020600000000000000" pitchFamily="18" charset="-127"/>
              <a:ea typeface="a시월구일2" panose="02020600000000000000" pitchFamily="18" charset="-127"/>
            </a:endParaRPr>
          </a:p>
        </p:txBody>
      </p:sp>
      <p:sp>
        <p:nvSpPr>
          <p:cNvPr id="7" name="Google Shape;172;p31"/>
          <p:cNvSpPr/>
          <p:nvPr/>
        </p:nvSpPr>
        <p:spPr>
          <a:xfrm>
            <a:off x="527299" y="844247"/>
            <a:ext cx="387350" cy="274591"/>
          </a:xfrm>
          <a:prstGeom prst="homePlate">
            <a:avLst>
              <a:gd name="adj" fmla="val 50000"/>
            </a:avLst>
          </a:prstGeom>
          <a:solidFill>
            <a:srgbClr val="17365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사각형: 둥근 모서리 118">
            <a:extLst>
              <a:ext uri="{FF2B5EF4-FFF2-40B4-BE49-F238E27FC236}">
                <a16:creationId xmlns:a16="http://schemas.microsoft.com/office/drawing/2014/main" xmlns="" id="{4F25FFC3-A06B-42F9-9024-C5AF7C8F4621}"/>
              </a:ext>
            </a:extLst>
          </p:cNvPr>
          <p:cNvSpPr/>
          <p:nvPr/>
        </p:nvSpPr>
        <p:spPr>
          <a:xfrm>
            <a:off x="527300" y="5520486"/>
            <a:ext cx="8108700" cy="952949"/>
          </a:xfrm>
          <a:prstGeom prst="roundRect">
            <a:avLst>
              <a:gd name="adj" fmla="val 0"/>
            </a:avLst>
          </a:prstGeom>
          <a:solidFill>
            <a:srgbClr val="17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r>
              <a:rPr lang="ko-KR" altLang="en-US" b="1" dirty="0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변수중요도</a:t>
            </a:r>
            <a:r>
              <a:rPr lang="en-US" altLang="ko-KR" b="1" dirty="0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b="1" dirty="0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적용범위</a:t>
            </a:r>
            <a:r>
              <a:rPr lang="en-US" altLang="ko-KR" b="1" dirty="0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 = </a:t>
            </a:r>
            <a:r>
              <a:rPr lang="ko-KR" altLang="en-US" b="1" dirty="0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모든 </a:t>
            </a:r>
            <a:r>
              <a:rPr lang="ko-KR" altLang="en-US" b="1" dirty="0" err="1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트리에서</a:t>
            </a:r>
            <a:r>
              <a:rPr lang="ko-KR" altLang="en-US" b="1" dirty="0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각 변수가 데이터를 분할하는데 사용된 횟수</a:t>
            </a:r>
            <a:endParaRPr lang="en-US" altLang="ko-KR" b="1" dirty="0" smtClean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>
              <a:buClr>
                <a:schemeClr val="bg1"/>
              </a:buClr>
            </a:pPr>
            <a:endParaRPr lang="en-US" altLang="ko-KR" sz="600" b="1" dirty="0" smtClean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>
              <a:buClr>
                <a:schemeClr val="bg1"/>
              </a:buClr>
            </a:pPr>
            <a:r>
              <a:rPr lang="ko-KR" altLang="en-US" b="1" dirty="0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발생유형</a:t>
            </a:r>
            <a:r>
              <a:rPr lang="en-US" altLang="ko-KR" b="1" dirty="0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b="1" dirty="0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방향상실</a:t>
            </a:r>
            <a:r>
              <a:rPr lang="en-US" altLang="ko-KR" b="1" dirty="0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), </a:t>
            </a:r>
            <a:r>
              <a:rPr lang="ko-KR" altLang="en-US" b="1" dirty="0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발생해역</a:t>
            </a:r>
            <a:r>
              <a:rPr lang="en-US" altLang="ko-KR" b="1" dirty="0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b="1" dirty="0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경제수역</a:t>
            </a:r>
            <a:r>
              <a:rPr lang="en-US" altLang="ko-KR" b="1" dirty="0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30</a:t>
            </a:r>
            <a:r>
              <a:rPr lang="ko-KR" altLang="en-US" b="1" dirty="0" err="1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마일내</a:t>
            </a:r>
            <a:r>
              <a:rPr lang="en-US" altLang="ko-KR" b="1" dirty="0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 , </a:t>
            </a:r>
            <a:r>
              <a:rPr lang="ko-KR" altLang="en-US" b="1" dirty="0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발생해역</a:t>
            </a:r>
            <a:r>
              <a:rPr lang="en-US" altLang="ko-KR" b="1" dirty="0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b="1" dirty="0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공해</a:t>
            </a:r>
            <a:r>
              <a:rPr lang="en-US" altLang="ko-KR" b="1" dirty="0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)… </a:t>
            </a:r>
            <a:r>
              <a:rPr lang="ko-KR" altLang="en-US" b="1" dirty="0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순으로 중요도를 나타내고 있다</a:t>
            </a:r>
            <a:r>
              <a:rPr lang="en-US" altLang="ko-KR" b="1" dirty="0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  <a:endParaRPr lang="ko-KR" altLang="en-US" b="1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99" b="6939"/>
          <a:stretch/>
        </p:blipFill>
        <p:spPr>
          <a:xfrm>
            <a:off x="746419" y="1342356"/>
            <a:ext cx="7889581" cy="4178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475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9534d822b6_0_37"/>
          <p:cNvSpPr/>
          <p:nvPr/>
        </p:nvSpPr>
        <p:spPr>
          <a:xfrm>
            <a:off x="251520" y="620688"/>
            <a:ext cx="8640900" cy="5976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4" name="Google Shape;374;g9534d822b6_0_37"/>
          <p:cNvSpPr/>
          <p:nvPr/>
        </p:nvSpPr>
        <p:spPr>
          <a:xfrm>
            <a:off x="251520" y="115311"/>
            <a:ext cx="43524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ko-KR" sz="2200" i="0" u="none" strike="noStrike" cap="none" dirty="0">
                <a:solidFill>
                  <a:schemeClr val="lt1"/>
                </a:solidFill>
                <a:latin typeface="a시월구일3" panose="02020600000000000000" pitchFamily="18" charset="-127"/>
                <a:ea typeface="a시월구일3" panose="02020600000000000000" pitchFamily="18" charset="-127"/>
                <a:sym typeface="Arial"/>
              </a:rPr>
              <a:t>0</a:t>
            </a:r>
            <a:r>
              <a:rPr lang="ko-KR" sz="2200" dirty="0">
                <a:solidFill>
                  <a:schemeClr val="lt1"/>
                </a:solidFill>
                <a:latin typeface="a시월구일3" panose="02020600000000000000" pitchFamily="18" charset="-127"/>
                <a:ea typeface="a시월구일3" panose="02020600000000000000" pitchFamily="18" charset="-127"/>
              </a:rPr>
              <a:t>2</a:t>
            </a:r>
            <a:r>
              <a:rPr lang="ko-KR" sz="2200" i="0" u="none" strike="noStrike" cap="none" dirty="0">
                <a:solidFill>
                  <a:schemeClr val="lt1"/>
                </a:solidFill>
                <a:latin typeface="a시월구일3" panose="02020600000000000000" pitchFamily="18" charset="-127"/>
                <a:ea typeface="a시월구일3" panose="02020600000000000000" pitchFamily="18" charset="-127"/>
                <a:sym typeface="Arial"/>
              </a:rPr>
              <a:t>.  </a:t>
            </a:r>
            <a:r>
              <a:rPr lang="ko-KR" sz="2200" dirty="0" smtClean="0">
                <a:solidFill>
                  <a:schemeClr val="lt1"/>
                </a:solidFill>
                <a:latin typeface="a시월구일3" panose="02020600000000000000" pitchFamily="18" charset="-127"/>
                <a:ea typeface="a시월구일3" panose="02020600000000000000" pitchFamily="18" charset="-127"/>
              </a:rPr>
              <a:t>데이터</a:t>
            </a:r>
            <a:r>
              <a:rPr lang="en-US" altLang="ko-KR" sz="2200" dirty="0" smtClean="0">
                <a:solidFill>
                  <a:schemeClr val="lt1"/>
                </a:solidFill>
                <a:latin typeface="a시월구일3" panose="02020600000000000000" pitchFamily="18" charset="-127"/>
                <a:ea typeface="a시월구일3" panose="02020600000000000000" pitchFamily="18" charset="-127"/>
              </a:rPr>
              <a:t> </a:t>
            </a:r>
            <a:r>
              <a:rPr lang="ko-KR" altLang="en-US" sz="2200" dirty="0" smtClean="0">
                <a:solidFill>
                  <a:schemeClr val="lt1"/>
                </a:solidFill>
                <a:latin typeface="a시월구일3" panose="02020600000000000000" pitchFamily="18" charset="-127"/>
                <a:ea typeface="a시월구일3" panose="02020600000000000000" pitchFamily="18" charset="-127"/>
              </a:rPr>
              <a:t>분석 </a:t>
            </a:r>
            <a:r>
              <a:rPr lang="en-US" altLang="ko-KR" sz="2200" dirty="0" smtClean="0">
                <a:solidFill>
                  <a:schemeClr val="lt1"/>
                </a:solidFill>
                <a:latin typeface="a시월구일3" panose="02020600000000000000" pitchFamily="18" charset="-127"/>
                <a:ea typeface="a시월구일3" panose="02020600000000000000" pitchFamily="18" charset="-127"/>
              </a:rPr>
              <a:t>- </a:t>
            </a:r>
            <a:r>
              <a:rPr lang="ko-KR" altLang="en-US" sz="2200" dirty="0" smtClean="0">
                <a:solidFill>
                  <a:schemeClr val="lt1"/>
                </a:solidFill>
                <a:latin typeface="a시월구일3" panose="02020600000000000000" pitchFamily="18" charset="-127"/>
                <a:ea typeface="a시월구일3" panose="02020600000000000000" pitchFamily="18" charset="-127"/>
              </a:rPr>
              <a:t>모델개발</a:t>
            </a:r>
            <a:endParaRPr sz="2200" i="0" u="none" strike="noStrike" cap="none" dirty="0">
              <a:solidFill>
                <a:schemeClr val="lt1"/>
              </a:solidFill>
              <a:latin typeface="a시월구일3" panose="02020600000000000000" pitchFamily="18" charset="-127"/>
              <a:ea typeface="a시월구일3" panose="02020600000000000000" pitchFamily="18" charset="-127"/>
              <a:sym typeface="Arial"/>
            </a:endParaRPr>
          </a:p>
        </p:txBody>
      </p:sp>
      <p:sp>
        <p:nvSpPr>
          <p:cNvPr id="6" name="Google Shape;171;p31"/>
          <p:cNvSpPr/>
          <p:nvPr/>
        </p:nvSpPr>
        <p:spPr>
          <a:xfrm>
            <a:off x="914649" y="812265"/>
            <a:ext cx="6361639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600" dirty="0" err="1" smtClean="0">
                <a:solidFill>
                  <a:schemeClr val="dk1"/>
                </a:solidFill>
                <a:latin typeface="a시월구일2" panose="02020600000000000000" pitchFamily="18" charset="-127"/>
                <a:ea typeface="a시월구일2" panose="02020600000000000000" pitchFamily="18" charset="-127"/>
              </a:rPr>
              <a:t>Xgboost</a:t>
            </a:r>
            <a:r>
              <a:rPr lang="en-US" altLang="ko-KR" sz="1600" dirty="0" smtClean="0">
                <a:solidFill>
                  <a:schemeClr val="dk1"/>
                </a:solidFill>
                <a:latin typeface="a시월구일2" panose="02020600000000000000" pitchFamily="18" charset="-127"/>
                <a:ea typeface="a시월구일2" panose="02020600000000000000" pitchFamily="18" charset="-127"/>
              </a:rPr>
              <a:t> - </a:t>
            </a:r>
            <a:r>
              <a:rPr lang="ko-KR" altLang="en-US" sz="1600" dirty="0" smtClean="0">
                <a:solidFill>
                  <a:schemeClr val="dk1"/>
                </a:solidFill>
                <a:latin typeface="a시월구일2" panose="02020600000000000000" pitchFamily="18" charset="-127"/>
                <a:ea typeface="a시월구일2" panose="02020600000000000000" pitchFamily="18" charset="-127"/>
              </a:rPr>
              <a:t>변수 중요도</a:t>
            </a:r>
            <a:r>
              <a:rPr lang="en-US" altLang="ko-KR" sz="1600" dirty="0" smtClean="0">
                <a:solidFill>
                  <a:schemeClr val="dk1"/>
                </a:solidFill>
                <a:latin typeface="a시월구일2" panose="02020600000000000000" pitchFamily="18" charset="-127"/>
                <a:ea typeface="a시월구일2" panose="02020600000000000000" pitchFamily="18" charset="-127"/>
              </a:rPr>
              <a:t>(</a:t>
            </a:r>
            <a:r>
              <a:rPr lang="ko-KR" altLang="en-US" sz="1600" dirty="0" smtClean="0">
                <a:solidFill>
                  <a:schemeClr val="dk1"/>
                </a:solidFill>
                <a:latin typeface="a시월구일2" panose="02020600000000000000" pitchFamily="18" charset="-127"/>
                <a:ea typeface="a시월구일2" panose="02020600000000000000" pitchFamily="18" charset="-127"/>
              </a:rPr>
              <a:t>이득</a:t>
            </a:r>
            <a:r>
              <a:rPr lang="en-US" altLang="ko-KR" sz="1600" dirty="0" smtClean="0">
                <a:solidFill>
                  <a:schemeClr val="dk1"/>
                </a:solidFill>
                <a:latin typeface="a시월구일2" panose="02020600000000000000" pitchFamily="18" charset="-127"/>
                <a:ea typeface="a시월구일2" panose="02020600000000000000" pitchFamily="18" charset="-127"/>
              </a:rPr>
              <a:t>)</a:t>
            </a:r>
            <a:endParaRPr dirty="0">
              <a:latin typeface="a시월구일2" panose="02020600000000000000" pitchFamily="18" charset="-127"/>
              <a:ea typeface="a시월구일2" panose="02020600000000000000" pitchFamily="18" charset="-127"/>
            </a:endParaRPr>
          </a:p>
        </p:txBody>
      </p:sp>
      <p:sp>
        <p:nvSpPr>
          <p:cNvPr id="7" name="Google Shape;172;p31"/>
          <p:cNvSpPr/>
          <p:nvPr/>
        </p:nvSpPr>
        <p:spPr>
          <a:xfrm>
            <a:off x="527299" y="844247"/>
            <a:ext cx="387350" cy="274591"/>
          </a:xfrm>
          <a:prstGeom prst="homePlate">
            <a:avLst>
              <a:gd name="adj" fmla="val 50000"/>
            </a:avLst>
          </a:prstGeom>
          <a:solidFill>
            <a:srgbClr val="17365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사각형: 둥근 모서리 118">
            <a:extLst>
              <a:ext uri="{FF2B5EF4-FFF2-40B4-BE49-F238E27FC236}">
                <a16:creationId xmlns:a16="http://schemas.microsoft.com/office/drawing/2014/main" xmlns="" id="{4F25FFC3-A06B-42F9-9024-C5AF7C8F4621}"/>
              </a:ext>
            </a:extLst>
          </p:cNvPr>
          <p:cNvSpPr/>
          <p:nvPr/>
        </p:nvSpPr>
        <p:spPr>
          <a:xfrm>
            <a:off x="527300" y="5520486"/>
            <a:ext cx="8108700" cy="952949"/>
          </a:xfrm>
          <a:prstGeom prst="roundRect">
            <a:avLst>
              <a:gd name="adj" fmla="val 0"/>
            </a:avLst>
          </a:prstGeom>
          <a:solidFill>
            <a:srgbClr val="17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r>
              <a:rPr lang="ko-KR" altLang="en-US" b="1" dirty="0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변수 중요도</a:t>
            </a:r>
            <a:r>
              <a:rPr lang="en-US" altLang="ko-KR" b="1" dirty="0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b="1" dirty="0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이득</a:t>
            </a:r>
            <a:r>
              <a:rPr lang="en-US" altLang="ko-KR" b="1" dirty="0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 = </a:t>
            </a:r>
            <a:r>
              <a:rPr lang="ko-KR" altLang="en-US" b="1" dirty="0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분할에 각 변수를 사용할 때마다 감소한 평균 훈련 손실</a:t>
            </a:r>
            <a:endParaRPr lang="en-US" altLang="ko-KR" b="1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>
              <a:buClr>
                <a:schemeClr val="bg1"/>
              </a:buClr>
            </a:pPr>
            <a:endParaRPr lang="en-US" altLang="ko-KR" sz="600" b="1" dirty="0" smtClean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>
              <a:buClr>
                <a:schemeClr val="bg1"/>
              </a:buClr>
            </a:pPr>
            <a:r>
              <a:rPr lang="ko-KR" altLang="en-US" b="1" dirty="0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선종</a:t>
            </a:r>
            <a:r>
              <a:rPr lang="en-US" altLang="ko-KR" b="1" dirty="0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b="1" dirty="0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낚시어선</a:t>
            </a:r>
            <a:r>
              <a:rPr lang="en-US" altLang="ko-KR" b="1" dirty="0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), </a:t>
            </a:r>
            <a:r>
              <a:rPr lang="ko-KR" altLang="en-US" b="1" dirty="0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선종</a:t>
            </a:r>
            <a:r>
              <a:rPr lang="en-US" altLang="ko-KR" b="1" dirty="0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b="1" dirty="0" err="1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예부선</a:t>
            </a:r>
            <a:r>
              <a:rPr lang="en-US" altLang="ko-KR" b="1" dirty="0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), </a:t>
            </a:r>
            <a:r>
              <a:rPr lang="ko-KR" altLang="en-US" b="1" dirty="0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발생유형</a:t>
            </a:r>
            <a:r>
              <a:rPr lang="en-US" altLang="ko-KR" b="1" dirty="0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b="1" dirty="0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작업 중 인명사상</a:t>
            </a:r>
            <a:r>
              <a:rPr lang="en-US" altLang="ko-KR" b="1" dirty="0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)… </a:t>
            </a:r>
            <a:r>
              <a:rPr lang="ko-KR" altLang="en-US" b="1" dirty="0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순으로 중요도를 나타내고 있다</a:t>
            </a:r>
            <a:r>
              <a:rPr lang="en-US" altLang="ko-KR" b="1" dirty="0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  <a:endParaRPr lang="ko-KR" altLang="en-US" b="1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41" b="6726"/>
          <a:stretch/>
        </p:blipFill>
        <p:spPr>
          <a:xfrm>
            <a:off x="646407" y="1299720"/>
            <a:ext cx="7915026" cy="4220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618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9534d822b6_0_37"/>
          <p:cNvSpPr/>
          <p:nvPr/>
        </p:nvSpPr>
        <p:spPr>
          <a:xfrm>
            <a:off x="251520" y="620688"/>
            <a:ext cx="8640900" cy="5976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4" name="Google Shape;374;g9534d822b6_0_37"/>
          <p:cNvSpPr/>
          <p:nvPr/>
        </p:nvSpPr>
        <p:spPr>
          <a:xfrm>
            <a:off x="251520" y="115311"/>
            <a:ext cx="43524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ko-KR" sz="2200" i="0" u="none" strike="noStrike" cap="none" dirty="0">
                <a:solidFill>
                  <a:schemeClr val="lt1"/>
                </a:solidFill>
                <a:latin typeface="a시월구일3" panose="02020600000000000000" pitchFamily="18" charset="-127"/>
                <a:ea typeface="a시월구일3" panose="02020600000000000000" pitchFamily="18" charset="-127"/>
                <a:sym typeface="Arial"/>
              </a:rPr>
              <a:t>0</a:t>
            </a:r>
            <a:r>
              <a:rPr lang="ko-KR" sz="2200" dirty="0">
                <a:solidFill>
                  <a:schemeClr val="lt1"/>
                </a:solidFill>
                <a:latin typeface="a시월구일3" panose="02020600000000000000" pitchFamily="18" charset="-127"/>
                <a:ea typeface="a시월구일3" panose="02020600000000000000" pitchFamily="18" charset="-127"/>
              </a:rPr>
              <a:t>2</a:t>
            </a:r>
            <a:r>
              <a:rPr lang="ko-KR" sz="2200" i="0" u="none" strike="noStrike" cap="none" dirty="0">
                <a:solidFill>
                  <a:schemeClr val="lt1"/>
                </a:solidFill>
                <a:latin typeface="a시월구일3" panose="02020600000000000000" pitchFamily="18" charset="-127"/>
                <a:ea typeface="a시월구일3" panose="02020600000000000000" pitchFamily="18" charset="-127"/>
                <a:sym typeface="Arial"/>
              </a:rPr>
              <a:t>.  </a:t>
            </a:r>
            <a:r>
              <a:rPr lang="ko-KR" sz="2200" dirty="0" smtClean="0">
                <a:solidFill>
                  <a:schemeClr val="lt1"/>
                </a:solidFill>
                <a:latin typeface="a시월구일3" panose="02020600000000000000" pitchFamily="18" charset="-127"/>
                <a:ea typeface="a시월구일3" panose="02020600000000000000" pitchFamily="18" charset="-127"/>
              </a:rPr>
              <a:t>데이터</a:t>
            </a:r>
            <a:r>
              <a:rPr lang="en-US" altLang="ko-KR" sz="2200" dirty="0" smtClean="0">
                <a:solidFill>
                  <a:schemeClr val="lt1"/>
                </a:solidFill>
                <a:latin typeface="a시월구일3" panose="02020600000000000000" pitchFamily="18" charset="-127"/>
                <a:ea typeface="a시월구일3" panose="02020600000000000000" pitchFamily="18" charset="-127"/>
              </a:rPr>
              <a:t> </a:t>
            </a:r>
            <a:r>
              <a:rPr lang="ko-KR" altLang="en-US" sz="2200" dirty="0" smtClean="0">
                <a:solidFill>
                  <a:schemeClr val="lt1"/>
                </a:solidFill>
                <a:latin typeface="a시월구일3" panose="02020600000000000000" pitchFamily="18" charset="-127"/>
                <a:ea typeface="a시월구일3" panose="02020600000000000000" pitchFamily="18" charset="-127"/>
              </a:rPr>
              <a:t>분석 </a:t>
            </a:r>
            <a:r>
              <a:rPr lang="en-US" altLang="ko-KR" sz="2200" dirty="0" smtClean="0">
                <a:solidFill>
                  <a:schemeClr val="lt1"/>
                </a:solidFill>
                <a:latin typeface="a시월구일3" panose="02020600000000000000" pitchFamily="18" charset="-127"/>
                <a:ea typeface="a시월구일3" panose="02020600000000000000" pitchFamily="18" charset="-127"/>
              </a:rPr>
              <a:t>- </a:t>
            </a:r>
            <a:r>
              <a:rPr lang="ko-KR" altLang="en-US" sz="2200" dirty="0" smtClean="0">
                <a:solidFill>
                  <a:schemeClr val="lt1"/>
                </a:solidFill>
                <a:latin typeface="a시월구일3" panose="02020600000000000000" pitchFamily="18" charset="-127"/>
                <a:ea typeface="a시월구일3" panose="02020600000000000000" pitchFamily="18" charset="-127"/>
              </a:rPr>
              <a:t>모델개발</a:t>
            </a:r>
            <a:endParaRPr sz="2200" i="0" u="none" strike="noStrike" cap="none" dirty="0">
              <a:solidFill>
                <a:schemeClr val="lt1"/>
              </a:solidFill>
              <a:latin typeface="a시월구일3" panose="02020600000000000000" pitchFamily="18" charset="-127"/>
              <a:ea typeface="a시월구일3" panose="02020600000000000000" pitchFamily="18" charset="-127"/>
              <a:sym typeface="Arial"/>
            </a:endParaRPr>
          </a:p>
        </p:txBody>
      </p:sp>
      <p:sp>
        <p:nvSpPr>
          <p:cNvPr id="6" name="Google Shape;171;p31"/>
          <p:cNvSpPr/>
          <p:nvPr/>
        </p:nvSpPr>
        <p:spPr>
          <a:xfrm>
            <a:off x="914649" y="812265"/>
            <a:ext cx="6361639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600" dirty="0" err="1" smtClean="0">
                <a:solidFill>
                  <a:schemeClr val="dk1"/>
                </a:solidFill>
                <a:latin typeface="a시월구일2" panose="02020600000000000000" pitchFamily="18" charset="-127"/>
                <a:ea typeface="a시월구일2" panose="02020600000000000000" pitchFamily="18" charset="-127"/>
              </a:rPr>
              <a:t>Xgboost</a:t>
            </a:r>
            <a:r>
              <a:rPr lang="en-US" altLang="ko-KR" sz="1600" dirty="0" smtClean="0">
                <a:solidFill>
                  <a:schemeClr val="dk1"/>
                </a:solidFill>
                <a:latin typeface="a시월구일2" panose="02020600000000000000" pitchFamily="18" charset="-127"/>
                <a:ea typeface="a시월구일2" panose="02020600000000000000" pitchFamily="18" charset="-127"/>
              </a:rPr>
              <a:t> - </a:t>
            </a:r>
            <a:r>
              <a:rPr lang="ko-KR" altLang="en-US" sz="1600" dirty="0" smtClean="0">
                <a:solidFill>
                  <a:schemeClr val="dk1"/>
                </a:solidFill>
                <a:latin typeface="a시월구일2" panose="02020600000000000000" pitchFamily="18" charset="-127"/>
                <a:ea typeface="a시월구일2" panose="02020600000000000000" pitchFamily="18" charset="-127"/>
              </a:rPr>
              <a:t>변수 중요도</a:t>
            </a:r>
            <a:endParaRPr dirty="0">
              <a:latin typeface="a시월구일2" panose="02020600000000000000" pitchFamily="18" charset="-127"/>
              <a:ea typeface="a시월구일2" panose="02020600000000000000" pitchFamily="18" charset="-127"/>
            </a:endParaRPr>
          </a:p>
        </p:txBody>
      </p:sp>
      <p:sp>
        <p:nvSpPr>
          <p:cNvPr id="7" name="Google Shape;172;p31"/>
          <p:cNvSpPr/>
          <p:nvPr/>
        </p:nvSpPr>
        <p:spPr>
          <a:xfrm>
            <a:off x="527299" y="844247"/>
            <a:ext cx="387350" cy="274591"/>
          </a:xfrm>
          <a:prstGeom prst="homePlate">
            <a:avLst>
              <a:gd name="adj" fmla="val 50000"/>
            </a:avLst>
          </a:prstGeom>
          <a:solidFill>
            <a:srgbClr val="17365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사각형: 둥근 모서리 118">
            <a:extLst>
              <a:ext uri="{FF2B5EF4-FFF2-40B4-BE49-F238E27FC236}">
                <a16:creationId xmlns:a16="http://schemas.microsoft.com/office/drawing/2014/main" xmlns="" id="{4F25FFC3-A06B-42F9-9024-C5AF7C8F4621}"/>
              </a:ext>
            </a:extLst>
          </p:cNvPr>
          <p:cNvSpPr/>
          <p:nvPr/>
        </p:nvSpPr>
        <p:spPr>
          <a:xfrm>
            <a:off x="517620" y="2615864"/>
            <a:ext cx="8108700" cy="2142748"/>
          </a:xfrm>
          <a:prstGeom prst="roundRect">
            <a:avLst>
              <a:gd name="adj" fmla="val 0"/>
            </a:avLst>
          </a:prstGeom>
          <a:solidFill>
            <a:srgbClr val="17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r>
              <a:rPr lang="ko-KR" altLang="en-US" sz="1600" b="1" dirty="0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변수 중요도의 </a:t>
            </a:r>
            <a:r>
              <a:rPr lang="en-US" altLang="ko-KR" sz="1600" b="1" dirty="0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</a:t>
            </a:r>
            <a:r>
              <a:rPr lang="ko-KR" altLang="en-US" sz="1600" b="1" dirty="0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요소 결과 변수마다 중요순서에 차이를 보임</a:t>
            </a:r>
            <a:r>
              <a:rPr lang="en-US" altLang="ko-KR" sz="1600" b="1" dirty="0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pPr algn="ctr">
              <a:buClr>
                <a:schemeClr val="bg1"/>
              </a:buClr>
            </a:pPr>
            <a:endParaRPr lang="en-US" altLang="ko-KR" b="1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>
              <a:buClr>
                <a:schemeClr val="bg1"/>
              </a:buClr>
            </a:pPr>
            <a:r>
              <a:rPr lang="ko-KR" altLang="en-US" b="1" dirty="0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 모델에서 </a:t>
            </a:r>
            <a:r>
              <a:rPr lang="en-US" altLang="ko-KR" b="1" dirty="0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“</a:t>
            </a:r>
            <a:r>
              <a:rPr lang="ko-KR" altLang="en-US" b="1" dirty="0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톤수</a:t>
            </a:r>
            <a:r>
              <a:rPr lang="en-US" altLang="ko-KR" b="1" dirty="0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”, “</a:t>
            </a:r>
            <a:r>
              <a:rPr lang="ko-KR" altLang="en-US" b="1" dirty="0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선종</a:t>
            </a:r>
            <a:r>
              <a:rPr lang="en-US" altLang="ko-KR" b="1" dirty="0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”</a:t>
            </a:r>
            <a:r>
              <a:rPr lang="ko-KR" altLang="en-US" b="1" dirty="0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 중요하다고 판단하여 독립변수에 위 </a:t>
            </a:r>
            <a:r>
              <a:rPr lang="en-US" altLang="ko-KR" b="1" dirty="0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</a:t>
            </a:r>
            <a:r>
              <a:rPr lang="ko-KR" altLang="en-US" b="1" dirty="0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가지는 꼭 필요</a:t>
            </a:r>
            <a:r>
              <a:rPr lang="en-US" altLang="ko-KR" b="1" dirty="0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pPr algn="ctr">
              <a:buClr>
                <a:schemeClr val="bg1"/>
              </a:buClr>
            </a:pPr>
            <a:endParaRPr lang="en-US" altLang="ko-KR" b="1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>
              <a:buClr>
                <a:schemeClr val="bg1"/>
              </a:buClr>
            </a:pPr>
            <a:r>
              <a:rPr lang="ko-KR" altLang="en-US" b="1" dirty="0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전체적 중요도에서 </a:t>
            </a:r>
            <a:r>
              <a:rPr lang="en-US" altLang="ko-KR" b="1" dirty="0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“</a:t>
            </a:r>
            <a:r>
              <a:rPr lang="ko-KR" altLang="en-US" b="1" dirty="0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기상상태</a:t>
            </a:r>
            <a:r>
              <a:rPr lang="en-US" altLang="ko-KR" b="1" dirty="0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“</a:t>
            </a:r>
            <a:r>
              <a:rPr lang="ko-KR" altLang="en-US" b="1" dirty="0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의 경우 중요도가 떨어져 있는 것을 알 수 있었음</a:t>
            </a:r>
            <a:r>
              <a:rPr lang="en-US" altLang="ko-KR" b="1" dirty="0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  <a:br>
              <a:rPr lang="en-US" altLang="ko-KR" b="1" dirty="0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</a:br>
            <a:endParaRPr lang="ko-KR" altLang="en-US" b="1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139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365D"/>
        </a:solidFill>
        <a:effectLst/>
      </p:bgPr>
    </p:bg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35"/>
          <p:cNvSpPr/>
          <p:nvPr/>
        </p:nvSpPr>
        <p:spPr>
          <a:xfrm>
            <a:off x="251520" y="3068960"/>
            <a:ext cx="8640900" cy="3528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4" name="Google Shape;424;p35"/>
          <p:cNvSpPr/>
          <p:nvPr/>
        </p:nvSpPr>
        <p:spPr>
          <a:xfrm>
            <a:off x="2627784" y="1052736"/>
            <a:ext cx="3858900" cy="3858900"/>
          </a:xfrm>
          <a:prstGeom prst="ellipse">
            <a:avLst/>
          </a:prstGeom>
          <a:solidFill>
            <a:srgbClr val="17365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5" name="Google Shape;425;p35"/>
          <p:cNvSpPr txBox="1"/>
          <p:nvPr/>
        </p:nvSpPr>
        <p:spPr>
          <a:xfrm>
            <a:off x="2627775" y="1052600"/>
            <a:ext cx="3888300" cy="38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endParaRPr sz="3000" b="0" i="0" u="none" strike="noStrike" cap="none" dirty="0">
              <a:solidFill>
                <a:schemeClr val="lt1"/>
              </a:solidFill>
              <a:latin typeface="a시월구일2" panose="02020600000000000000" pitchFamily="18" charset="-127"/>
              <a:ea typeface="a시월구일2" panose="02020600000000000000" pitchFamily="18" charset="-127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endParaRPr sz="3000" b="0" i="0" u="none" strike="noStrike" cap="none" dirty="0">
              <a:solidFill>
                <a:schemeClr val="lt1"/>
              </a:solidFill>
              <a:latin typeface="a시월구일2" panose="02020600000000000000" pitchFamily="18" charset="-127"/>
              <a:ea typeface="a시월구일2" panose="02020600000000000000" pitchFamily="18" charset="-127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endParaRPr sz="3000" b="0" i="0" u="none" strike="noStrike" cap="none" dirty="0">
              <a:solidFill>
                <a:schemeClr val="lt1"/>
              </a:solidFill>
              <a:latin typeface="a시월구일2" panose="02020600000000000000" pitchFamily="18" charset="-127"/>
              <a:ea typeface="a시월구일2" panose="02020600000000000000" pitchFamily="18" charset="-127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ko-KR" sz="3000" b="0" i="0" u="none" strike="noStrike" cap="none" dirty="0">
                <a:solidFill>
                  <a:schemeClr val="lt1"/>
                </a:solidFill>
                <a:latin typeface="a시월구일2" panose="02020600000000000000" pitchFamily="18" charset="-127"/>
                <a:ea typeface="a시월구일2" panose="02020600000000000000" pitchFamily="18" charset="-127"/>
                <a:sym typeface="Arial"/>
              </a:rPr>
              <a:t>03</a:t>
            </a:r>
            <a:endParaRPr sz="3000" b="0" i="0" u="none" strike="noStrike" cap="none" dirty="0">
              <a:solidFill>
                <a:schemeClr val="lt1"/>
              </a:solidFill>
              <a:latin typeface="a시월구일2" panose="02020600000000000000" pitchFamily="18" charset="-127"/>
              <a:ea typeface="a시월구일2" panose="02020600000000000000" pitchFamily="18" charset="-127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endParaRPr sz="500" b="0" i="0" u="none" strike="noStrike" cap="none" dirty="0">
              <a:solidFill>
                <a:schemeClr val="lt1"/>
              </a:solidFill>
              <a:latin typeface="a시월구일2" panose="02020600000000000000" pitchFamily="18" charset="-127"/>
              <a:ea typeface="a시월구일2" panose="02020600000000000000" pitchFamily="18" charset="-127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ko-KR" sz="4000" b="0" i="0" u="none" strike="noStrike" cap="none" dirty="0">
                <a:solidFill>
                  <a:schemeClr val="lt1"/>
                </a:solidFill>
                <a:latin typeface="a시월구일2" panose="02020600000000000000" pitchFamily="18" charset="-127"/>
                <a:ea typeface="a시월구일2" panose="02020600000000000000" pitchFamily="18" charset="-127"/>
                <a:sym typeface="Arial"/>
              </a:rPr>
              <a:t>시나리오</a:t>
            </a:r>
            <a:endParaRPr sz="4000" b="0" i="0" u="none" strike="noStrike" cap="none" dirty="0">
              <a:solidFill>
                <a:schemeClr val="lt1"/>
              </a:solidFill>
              <a:latin typeface="a시월구일2" panose="02020600000000000000" pitchFamily="18" charset="-127"/>
              <a:ea typeface="a시월구일2" panose="02020600000000000000" pitchFamily="18" charset="-127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endParaRPr sz="3000" b="0" i="0" u="none" strike="noStrike" cap="none" dirty="0">
              <a:solidFill>
                <a:schemeClr val="lt1"/>
              </a:solidFill>
              <a:latin typeface="a시월구일2" panose="02020600000000000000" pitchFamily="18" charset="-127"/>
              <a:ea typeface="a시월구일2" panose="02020600000000000000" pitchFamily="18" charset="-127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36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2" name="Google Shape;432;p36"/>
          <p:cNvSpPr/>
          <p:nvPr/>
        </p:nvSpPr>
        <p:spPr>
          <a:xfrm>
            <a:off x="914649" y="812265"/>
            <a:ext cx="6361639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 smtClean="0">
                <a:solidFill>
                  <a:schemeClr val="dk1"/>
                </a:solidFill>
                <a:latin typeface="a시월구일2" panose="02020600000000000000" pitchFamily="18" charset="-127"/>
                <a:ea typeface="a시월구일2" panose="02020600000000000000" pitchFamily="18" charset="-127"/>
              </a:rPr>
              <a:t>해양사고 발생인원 예측을 통한 문제 해결</a:t>
            </a:r>
            <a:endParaRPr dirty="0">
              <a:latin typeface="a시월구일2" panose="02020600000000000000" pitchFamily="18" charset="-127"/>
              <a:ea typeface="a시월구일2" panose="02020600000000000000" pitchFamily="18" charset="-127"/>
            </a:endParaRPr>
          </a:p>
        </p:txBody>
      </p:sp>
      <p:sp>
        <p:nvSpPr>
          <p:cNvPr id="433" name="Google Shape;433;p36"/>
          <p:cNvSpPr/>
          <p:nvPr/>
        </p:nvSpPr>
        <p:spPr>
          <a:xfrm>
            <a:off x="527299" y="844247"/>
            <a:ext cx="387350" cy="274591"/>
          </a:xfrm>
          <a:prstGeom prst="homePlate">
            <a:avLst>
              <a:gd name="adj" fmla="val 50000"/>
            </a:avLst>
          </a:prstGeom>
          <a:solidFill>
            <a:srgbClr val="17365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3153588" y="1633290"/>
            <a:ext cx="1410540" cy="1715383"/>
            <a:chOff x="1041393" y="2314029"/>
            <a:chExt cx="1410540" cy="1715383"/>
          </a:xfrm>
        </p:grpSpPr>
        <p:grpSp>
          <p:nvGrpSpPr>
            <p:cNvPr id="16" name="그룹 15"/>
            <p:cNvGrpSpPr/>
            <p:nvPr/>
          </p:nvGrpSpPr>
          <p:grpSpPr>
            <a:xfrm>
              <a:off x="1206663" y="2314029"/>
              <a:ext cx="1080000" cy="1080000"/>
              <a:chOff x="5931887" y="1787087"/>
              <a:chExt cx="1080000" cy="1080000"/>
            </a:xfrm>
          </p:grpSpPr>
          <p:pic>
            <p:nvPicPr>
              <p:cNvPr id="18" name="그림 17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31887" y="1787087"/>
                <a:ext cx="1080000" cy="1080000"/>
              </a:xfrm>
              <a:prstGeom prst="rect">
                <a:avLst/>
              </a:prstGeom>
            </p:spPr>
          </p:pic>
          <p:sp>
            <p:nvSpPr>
              <p:cNvPr id="19" name="직사각형 18"/>
              <p:cNvSpPr/>
              <p:nvPr/>
            </p:nvSpPr>
            <p:spPr>
              <a:xfrm>
                <a:off x="6004011" y="2701569"/>
                <a:ext cx="426720" cy="160687"/>
              </a:xfrm>
              <a:prstGeom prst="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>
                <a:solidFill>
                  <a:schemeClr val="bg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7" name="Google Shape;273;p29"/>
            <p:cNvSpPr txBox="1"/>
            <p:nvPr/>
          </p:nvSpPr>
          <p:spPr>
            <a:xfrm>
              <a:off x="1041393" y="3228511"/>
              <a:ext cx="1410540" cy="8009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b="1" dirty="0" smtClean="0">
                  <a:latin typeface="a시월구일1" panose="02020600000000000000" pitchFamily="18" charset="-127"/>
                  <a:ea typeface="a시월구일1" panose="02020600000000000000" pitchFamily="18" charset="-127"/>
                  <a:cs typeface="Malgun Gothic"/>
                  <a:sym typeface="Malgun Gothic"/>
                </a:rPr>
                <a:t>선종</a:t>
              </a:r>
              <a:endParaRPr lang="en-US" altLang="ko-KR" b="1" dirty="0" smtClean="0">
                <a:latin typeface="a시월구일1" panose="02020600000000000000" pitchFamily="18" charset="-127"/>
                <a:ea typeface="a시월구일1" panose="02020600000000000000" pitchFamily="18" charset="-127"/>
                <a:cs typeface="Malgun Gothic"/>
                <a:sym typeface="Malgun Gothic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b="1" dirty="0" smtClean="0">
                  <a:latin typeface="a시월구일1" panose="02020600000000000000" pitchFamily="18" charset="-127"/>
                  <a:ea typeface="a시월구일1" panose="02020600000000000000" pitchFamily="18" charset="-127"/>
                  <a:cs typeface="Malgun Gothic"/>
                  <a:sym typeface="Malgun Gothic"/>
                </a:rPr>
                <a:t>선박 톤수</a:t>
              </a:r>
              <a:endParaRPr lang="en-US" altLang="ko-KR" b="1" dirty="0" smtClean="0">
                <a:latin typeface="a시월구일1" panose="02020600000000000000" pitchFamily="18" charset="-127"/>
                <a:ea typeface="a시월구일1" panose="02020600000000000000" pitchFamily="18" charset="-127"/>
                <a:cs typeface="Malgun Gothic"/>
                <a:sym typeface="Malgun Gothic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b="1" dirty="0" smtClean="0">
                  <a:latin typeface="a시월구일1" panose="02020600000000000000" pitchFamily="18" charset="-127"/>
                  <a:ea typeface="a시월구일1" panose="02020600000000000000" pitchFamily="18" charset="-127"/>
                  <a:cs typeface="Malgun Gothic"/>
                  <a:sym typeface="Malgun Gothic"/>
                </a:rPr>
                <a:t>발생 유형</a:t>
              </a:r>
              <a:endParaRPr lang="en-US" altLang="ko-KR" b="1" dirty="0" smtClean="0">
                <a:latin typeface="a시월구일1" panose="02020600000000000000" pitchFamily="18" charset="-127"/>
                <a:ea typeface="a시월구일1" panose="02020600000000000000" pitchFamily="18" charset="-127"/>
                <a:cs typeface="Malgun Gothic"/>
                <a:sym typeface="Malgun Gothic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altLang="ko-KR" b="1" dirty="0" smtClean="0">
                <a:latin typeface="a시월구일1" panose="02020600000000000000" pitchFamily="18" charset="-127"/>
                <a:ea typeface="a시월구일1" panose="02020600000000000000" pitchFamily="18" charset="-127"/>
                <a:cs typeface="Malgun Gothic"/>
                <a:sym typeface="Malgun Gothic"/>
              </a:endParaRP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914649" y="1808687"/>
            <a:ext cx="1410540" cy="1702389"/>
            <a:chOff x="5751326" y="3740625"/>
            <a:chExt cx="1410540" cy="1702389"/>
          </a:xfrm>
        </p:grpSpPr>
        <p:grpSp>
          <p:nvGrpSpPr>
            <p:cNvPr id="21" name="그룹 20"/>
            <p:cNvGrpSpPr/>
            <p:nvPr/>
          </p:nvGrpSpPr>
          <p:grpSpPr>
            <a:xfrm>
              <a:off x="5916596" y="3740625"/>
              <a:ext cx="1080000" cy="1080441"/>
              <a:chOff x="5516001" y="928511"/>
              <a:chExt cx="1080000" cy="1080441"/>
            </a:xfrm>
          </p:grpSpPr>
          <p:pic>
            <p:nvPicPr>
              <p:cNvPr id="23" name="그림 22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16001" y="928511"/>
                <a:ext cx="1080000" cy="1080000"/>
              </a:xfrm>
              <a:prstGeom prst="rect">
                <a:avLst/>
              </a:prstGeom>
            </p:spPr>
          </p:pic>
          <p:sp>
            <p:nvSpPr>
              <p:cNvPr id="24" name="직사각형 23"/>
              <p:cNvSpPr/>
              <p:nvPr/>
            </p:nvSpPr>
            <p:spPr>
              <a:xfrm>
                <a:off x="5531357" y="1848265"/>
                <a:ext cx="426720" cy="160687"/>
              </a:xfrm>
              <a:prstGeom prst="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>
                <a:solidFill>
                  <a:schemeClr val="bg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2" name="Google Shape;273;p29"/>
            <p:cNvSpPr txBox="1"/>
            <p:nvPr/>
          </p:nvSpPr>
          <p:spPr>
            <a:xfrm>
              <a:off x="5751326" y="4642113"/>
              <a:ext cx="1410540" cy="8009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b="1" dirty="0" smtClean="0">
                  <a:latin typeface="a시월구일1" panose="02020600000000000000" pitchFamily="18" charset="-127"/>
                  <a:ea typeface="a시월구일1" panose="02020600000000000000" pitchFamily="18" charset="-127"/>
                  <a:cs typeface="Malgun Gothic"/>
                  <a:sym typeface="Malgun Gothic"/>
                </a:rPr>
                <a:t>기상상태</a:t>
              </a:r>
              <a:endParaRPr lang="en-US" altLang="ko-KR" b="1" dirty="0" smtClean="0">
                <a:latin typeface="a시월구일1" panose="02020600000000000000" pitchFamily="18" charset="-127"/>
                <a:ea typeface="a시월구일1" panose="02020600000000000000" pitchFamily="18" charset="-127"/>
                <a:cs typeface="Malgun Gothic"/>
                <a:sym typeface="Malgun Gothic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b="1" dirty="0" smtClean="0">
                  <a:latin typeface="a시월구일1" panose="02020600000000000000" pitchFamily="18" charset="-127"/>
                  <a:ea typeface="a시월구일1" panose="02020600000000000000" pitchFamily="18" charset="-127"/>
                  <a:cs typeface="Malgun Gothic"/>
                  <a:sym typeface="Malgun Gothic"/>
                </a:rPr>
                <a:t>발생해역</a:t>
              </a:r>
              <a:endParaRPr lang="en-US" altLang="ko-KR" b="1" dirty="0" smtClean="0">
                <a:latin typeface="a시월구일1" panose="02020600000000000000" pitchFamily="18" charset="-127"/>
                <a:ea typeface="a시월구일1" panose="02020600000000000000" pitchFamily="18" charset="-127"/>
                <a:cs typeface="Malgun Gothic"/>
                <a:sym typeface="Malgun Gothic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altLang="ko-KR" b="1" dirty="0" smtClean="0">
                <a:latin typeface="a시월구일1" panose="02020600000000000000" pitchFamily="18" charset="-127"/>
                <a:ea typeface="a시월구일1" panose="02020600000000000000" pitchFamily="18" charset="-127"/>
                <a:cs typeface="Malgun Gothic"/>
                <a:sym typeface="Malgun Gothic"/>
              </a:endParaRPr>
            </a:p>
          </p:txBody>
        </p:sp>
      </p:grpSp>
      <p:sp>
        <p:nvSpPr>
          <p:cNvPr id="27" name="직사각형 26"/>
          <p:cNvSpPr/>
          <p:nvPr/>
        </p:nvSpPr>
        <p:spPr>
          <a:xfrm>
            <a:off x="527300" y="1435047"/>
            <a:ext cx="3883266" cy="4823781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8" name="그룹 27"/>
          <p:cNvGrpSpPr/>
          <p:nvPr/>
        </p:nvGrpSpPr>
        <p:grpSpPr>
          <a:xfrm>
            <a:off x="823688" y="2180039"/>
            <a:ext cx="1410540" cy="1715383"/>
            <a:chOff x="1041393" y="2314029"/>
            <a:chExt cx="1410540" cy="1715383"/>
          </a:xfrm>
        </p:grpSpPr>
        <p:grpSp>
          <p:nvGrpSpPr>
            <p:cNvPr id="29" name="그룹 28"/>
            <p:cNvGrpSpPr/>
            <p:nvPr/>
          </p:nvGrpSpPr>
          <p:grpSpPr>
            <a:xfrm>
              <a:off x="1206663" y="2314029"/>
              <a:ext cx="1080000" cy="1080000"/>
              <a:chOff x="5931887" y="1787087"/>
              <a:chExt cx="1080000" cy="1080000"/>
            </a:xfrm>
          </p:grpSpPr>
          <p:pic>
            <p:nvPicPr>
              <p:cNvPr id="31" name="그림 30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31887" y="1787087"/>
                <a:ext cx="1080000" cy="1080000"/>
              </a:xfrm>
              <a:prstGeom prst="rect">
                <a:avLst/>
              </a:prstGeom>
            </p:spPr>
          </p:pic>
          <p:sp>
            <p:nvSpPr>
              <p:cNvPr id="32" name="직사각형 31"/>
              <p:cNvSpPr/>
              <p:nvPr/>
            </p:nvSpPr>
            <p:spPr>
              <a:xfrm>
                <a:off x="6004011" y="2701569"/>
                <a:ext cx="426720" cy="160687"/>
              </a:xfrm>
              <a:prstGeom prst="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>
                <a:solidFill>
                  <a:schemeClr val="bg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0" name="Google Shape;273;p29"/>
            <p:cNvSpPr txBox="1"/>
            <p:nvPr/>
          </p:nvSpPr>
          <p:spPr>
            <a:xfrm>
              <a:off x="1041393" y="3228511"/>
              <a:ext cx="1410540" cy="8009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b="1" dirty="0" smtClean="0">
                  <a:latin typeface="a시월구일1" panose="02020600000000000000" pitchFamily="18" charset="-127"/>
                  <a:ea typeface="a시월구일1" panose="02020600000000000000" pitchFamily="18" charset="-127"/>
                  <a:cs typeface="Malgun Gothic"/>
                  <a:sym typeface="Malgun Gothic"/>
                </a:rPr>
                <a:t>선종</a:t>
              </a:r>
              <a:endParaRPr lang="en-US" altLang="ko-KR" b="1" dirty="0" smtClean="0">
                <a:latin typeface="a시월구일1" panose="02020600000000000000" pitchFamily="18" charset="-127"/>
                <a:ea typeface="a시월구일1" panose="02020600000000000000" pitchFamily="18" charset="-127"/>
                <a:cs typeface="Malgun Gothic"/>
                <a:sym typeface="Malgun Gothic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b="1" dirty="0" smtClean="0">
                  <a:latin typeface="a시월구일1" panose="02020600000000000000" pitchFamily="18" charset="-127"/>
                  <a:ea typeface="a시월구일1" panose="02020600000000000000" pitchFamily="18" charset="-127"/>
                  <a:cs typeface="Malgun Gothic"/>
                  <a:sym typeface="Malgun Gothic"/>
                </a:rPr>
                <a:t>선박 톤수</a:t>
              </a:r>
              <a:endParaRPr lang="en-US" altLang="ko-KR" b="1" dirty="0" smtClean="0">
                <a:latin typeface="a시월구일1" panose="02020600000000000000" pitchFamily="18" charset="-127"/>
                <a:ea typeface="a시월구일1" panose="02020600000000000000" pitchFamily="18" charset="-127"/>
                <a:cs typeface="Malgun Gothic"/>
                <a:sym typeface="Malgun Gothic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b="1" dirty="0" smtClean="0">
                  <a:latin typeface="a시월구일1" panose="02020600000000000000" pitchFamily="18" charset="-127"/>
                  <a:ea typeface="a시월구일1" panose="02020600000000000000" pitchFamily="18" charset="-127"/>
                  <a:cs typeface="Malgun Gothic"/>
                  <a:sym typeface="Malgun Gothic"/>
                </a:rPr>
                <a:t>발생 유형</a:t>
              </a:r>
              <a:endParaRPr lang="en-US" altLang="ko-KR" b="1" dirty="0" smtClean="0">
                <a:latin typeface="a시월구일1" panose="02020600000000000000" pitchFamily="18" charset="-127"/>
                <a:ea typeface="a시월구일1" panose="02020600000000000000" pitchFamily="18" charset="-127"/>
                <a:cs typeface="Malgun Gothic"/>
                <a:sym typeface="Malgun Gothic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altLang="ko-KR" b="1" dirty="0" smtClean="0">
                <a:latin typeface="a시월구일1" panose="02020600000000000000" pitchFamily="18" charset="-127"/>
                <a:ea typeface="a시월구일1" panose="02020600000000000000" pitchFamily="18" charset="-127"/>
                <a:cs typeface="Malgun Gothic"/>
                <a:sym typeface="Malgun Gothic"/>
              </a:endParaRPr>
            </a:p>
          </p:txBody>
        </p:sp>
      </p:grpSp>
      <p:grpSp>
        <p:nvGrpSpPr>
          <p:cNvPr id="38" name="그룹 37"/>
          <p:cNvGrpSpPr/>
          <p:nvPr/>
        </p:nvGrpSpPr>
        <p:grpSpPr>
          <a:xfrm>
            <a:off x="2647294" y="2193033"/>
            <a:ext cx="1410540" cy="1702389"/>
            <a:chOff x="5751326" y="3740625"/>
            <a:chExt cx="1410540" cy="1702389"/>
          </a:xfrm>
        </p:grpSpPr>
        <p:grpSp>
          <p:nvGrpSpPr>
            <p:cNvPr id="39" name="그룹 38"/>
            <p:cNvGrpSpPr/>
            <p:nvPr/>
          </p:nvGrpSpPr>
          <p:grpSpPr>
            <a:xfrm>
              <a:off x="5916596" y="3740625"/>
              <a:ext cx="1080000" cy="1080441"/>
              <a:chOff x="5516001" y="928511"/>
              <a:chExt cx="1080000" cy="1080441"/>
            </a:xfrm>
          </p:grpSpPr>
          <p:pic>
            <p:nvPicPr>
              <p:cNvPr id="41" name="그림 40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16001" y="928511"/>
                <a:ext cx="1080000" cy="1080000"/>
              </a:xfrm>
              <a:prstGeom prst="rect">
                <a:avLst/>
              </a:prstGeom>
            </p:spPr>
          </p:pic>
          <p:sp>
            <p:nvSpPr>
              <p:cNvPr id="42" name="직사각형 41"/>
              <p:cNvSpPr/>
              <p:nvPr/>
            </p:nvSpPr>
            <p:spPr>
              <a:xfrm>
                <a:off x="5531357" y="1848265"/>
                <a:ext cx="426720" cy="160687"/>
              </a:xfrm>
              <a:prstGeom prst="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>
                <a:solidFill>
                  <a:schemeClr val="bg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0" name="Google Shape;273;p29"/>
            <p:cNvSpPr txBox="1"/>
            <p:nvPr/>
          </p:nvSpPr>
          <p:spPr>
            <a:xfrm>
              <a:off x="5751326" y="4642113"/>
              <a:ext cx="1410540" cy="8009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b="1" dirty="0" smtClean="0">
                  <a:latin typeface="a시월구일1" panose="02020600000000000000" pitchFamily="18" charset="-127"/>
                  <a:ea typeface="a시월구일1" panose="02020600000000000000" pitchFamily="18" charset="-127"/>
                  <a:cs typeface="Malgun Gothic"/>
                  <a:sym typeface="Malgun Gothic"/>
                </a:rPr>
                <a:t>기상상태</a:t>
              </a:r>
              <a:endParaRPr lang="en-US" altLang="ko-KR" b="1" dirty="0" smtClean="0">
                <a:latin typeface="a시월구일1" panose="02020600000000000000" pitchFamily="18" charset="-127"/>
                <a:ea typeface="a시월구일1" panose="02020600000000000000" pitchFamily="18" charset="-127"/>
                <a:cs typeface="Malgun Gothic"/>
                <a:sym typeface="Malgun Gothic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altLang="ko-KR" sz="800" b="1" dirty="0" smtClean="0">
                <a:latin typeface="a시월구일1" panose="02020600000000000000" pitchFamily="18" charset="-127"/>
                <a:ea typeface="a시월구일1" panose="02020600000000000000" pitchFamily="18" charset="-127"/>
                <a:cs typeface="Malgun Gothic"/>
                <a:sym typeface="Malgun Gothic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b="1" dirty="0" smtClean="0">
                  <a:latin typeface="a시월구일1" panose="02020600000000000000" pitchFamily="18" charset="-127"/>
                  <a:ea typeface="a시월구일1" panose="02020600000000000000" pitchFamily="18" charset="-127"/>
                  <a:cs typeface="Malgun Gothic"/>
                  <a:sym typeface="Malgun Gothic"/>
                </a:rPr>
                <a:t>발생해역</a:t>
              </a:r>
              <a:endParaRPr lang="en-US" altLang="ko-KR" b="1" dirty="0" smtClean="0">
                <a:latin typeface="a시월구일1" panose="02020600000000000000" pitchFamily="18" charset="-127"/>
                <a:ea typeface="a시월구일1" panose="02020600000000000000" pitchFamily="18" charset="-127"/>
                <a:cs typeface="Malgun Gothic"/>
                <a:sym typeface="Malgun Gothic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altLang="ko-KR" b="1" dirty="0" smtClean="0">
                <a:latin typeface="a시월구일1" panose="02020600000000000000" pitchFamily="18" charset="-127"/>
                <a:ea typeface="a시월구일1" panose="02020600000000000000" pitchFamily="18" charset="-127"/>
                <a:cs typeface="Malgun Gothic"/>
                <a:sym typeface="Malgun Gothic"/>
              </a:endParaRPr>
            </a:p>
          </p:txBody>
        </p:sp>
      </p:grpSp>
      <p:sp>
        <p:nvSpPr>
          <p:cNvPr id="43" name="Google Shape;171;p31"/>
          <p:cNvSpPr/>
          <p:nvPr/>
        </p:nvSpPr>
        <p:spPr>
          <a:xfrm>
            <a:off x="527299" y="1541597"/>
            <a:ext cx="3883268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a시월구일2" panose="02020600000000000000" pitchFamily="18" charset="-127"/>
                <a:ea typeface="a시월구일2" panose="02020600000000000000" pitchFamily="18" charset="-127"/>
              </a:rPr>
              <a:t>발생인원 예측</a:t>
            </a:r>
            <a:endParaRPr dirty="0">
              <a:latin typeface="a시월구일2" panose="02020600000000000000" pitchFamily="18" charset="-127"/>
              <a:ea typeface="a시월구일2" panose="02020600000000000000" pitchFamily="18" charset="-127"/>
            </a:endParaRPr>
          </a:p>
        </p:txBody>
      </p:sp>
      <p:grpSp>
        <p:nvGrpSpPr>
          <p:cNvPr id="48" name="그룹 47"/>
          <p:cNvGrpSpPr/>
          <p:nvPr/>
        </p:nvGrpSpPr>
        <p:grpSpPr>
          <a:xfrm>
            <a:off x="6831479" y="1788897"/>
            <a:ext cx="1584115" cy="1987551"/>
            <a:chOff x="3595937" y="1855925"/>
            <a:chExt cx="1952126" cy="2449286"/>
          </a:xfrm>
        </p:grpSpPr>
        <p:sp>
          <p:nvSpPr>
            <p:cNvPr id="49" name="사각형: 둥근 모서리 1">
              <a:extLst>
                <a:ext uri="{FF2B5EF4-FFF2-40B4-BE49-F238E27FC236}">
                  <a16:creationId xmlns:a16="http://schemas.microsoft.com/office/drawing/2014/main" xmlns="" id="{298FA534-091D-4163-B4E0-AF7CEA3DF37C}"/>
                </a:ext>
              </a:extLst>
            </p:cNvPr>
            <p:cNvSpPr/>
            <p:nvPr/>
          </p:nvSpPr>
          <p:spPr>
            <a:xfrm>
              <a:off x="3595937" y="1855925"/>
              <a:ext cx="1952126" cy="2449286"/>
            </a:xfrm>
            <a:prstGeom prst="roundRect">
              <a:avLst/>
            </a:prstGeom>
            <a:solidFill>
              <a:srgbClr val="C4DB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fa-IR"/>
            </a:p>
          </p:txBody>
        </p:sp>
        <p:sp>
          <p:nvSpPr>
            <p:cNvPr id="50" name="Google Shape;273;p29">
              <a:extLst>
                <a:ext uri="{FF2B5EF4-FFF2-40B4-BE49-F238E27FC236}">
                  <a16:creationId xmlns:a16="http://schemas.microsoft.com/office/drawing/2014/main" xmlns="" id="{9C822F8B-1C81-4E83-A6DA-8F70BB161D5D}"/>
                </a:ext>
              </a:extLst>
            </p:cNvPr>
            <p:cNvSpPr txBox="1"/>
            <p:nvPr/>
          </p:nvSpPr>
          <p:spPr>
            <a:xfrm>
              <a:off x="3702150" y="3624162"/>
              <a:ext cx="1739700" cy="48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1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Malgun Gothic"/>
                  <a:sym typeface="Malgun Gothic"/>
                </a:rPr>
                <a:t>구조인원 파악</a:t>
              </a:r>
              <a:endParaRPr sz="15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algun Gothic"/>
                <a:sym typeface="Malgun Gothic"/>
              </a:endParaRPr>
            </a:p>
          </p:txBody>
        </p:sp>
        <p:pic>
          <p:nvPicPr>
            <p:cNvPr id="51" name="그림 50">
              <a:extLst>
                <a:ext uri="{FF2B5EF4-FFF2-40B4-BE49-F238E27FC236}">
                  <a16:creationId xmlns:a16="http://schemas.microsoft.com/office/drawing/2014/main" xmlns="" id="{12F9128F-73D4-49FE-96B2-AAC7F5B4101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962347" y="2082923"/>
              <a:ext cx="1219306" cy="1219306"/>
            </a:xfrm>
            <a:prstGeom prst="rect">
              <a:avLst/>
            </a:prstGeom>
          </p:spPr>
        </p:pic>
      </p:grpSp>
      <p:grpSp>
        <p:nvGrpSpPr>
          <p:cNvPr id="52" name="그룹 51"/>
          <p:cNvGrpSpPr/>
          <p:nvPr/>
        </p:nvGrpSpPr>
        <p:grpSpPr>
          <a:xfrm>
            <a:off x="4849412" y="1785747"/>
            <a:ext cx="1584115" cy="1987551"/>
            <a:chOff x="997805" y="1855925"/>
            <a:chExt cx="1952126" cy="2449286"/>
          </a:xfrm>
        </p:grpSpPr>
        <p:sp>
          <p:nvSpPr>
            <p:cNvPr id="53" name="사각형: 둥근 모서리 45">
              <a:extLst>
                <a:ext uri="{FF2B5EF4-FFF2-40B4-BE49-F238E27FC236}">
                  <a16:creationId xmlns:a16="http://schemas.microsoft.com/office/drawing/2014/main" xmlns="" id="{9659C008-7829-4760-85A6-803567A399F4}"/>
                </a:ext>
              </a:extLst>
            </p:cNvPr>
            <p:cNvSpPr/>
            <p:nvPr/>
          </p:nvSpPr>
          <p:spPr>
            <a:xfrm>
              <a:off x="997805" y="1855925"/>
              <a:ext cx="1952126" cy="2449286"/>
            </a:xfrm>
            <a:prstGeom prst="roundRect">
              <a:avLst/>
            </a:prstGeom>
            <a:solidFill>
              <a:srgbClr val="C4DB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fa-IR"/>
            </a:p>
          </p:txBody>
        </p:sp>
        <p:sp>
          <p:nvSpPr>
            <p:cNvPr id="54" name="Google Shape;271;p29">
              <a:extLst>
                <a:ext uri="{FF2B5EF4-FFF2-40B4-BE49-F238E27FC236}">
                  <a16:creationId xmlns:a16="http://schemas.microsoft.com/office/drawing/2014/main" xmlns="" id="{D3B8FB62-A27F-4605-BA47-7A2A5E695100}"/>
                </a:ext>
              </a:extLst>
            </p:cNvPr>
            <p:cNvSpPr txBox="1"/>
            <p:nvPr/>
          </p:nvSpPr>
          <p:spPr>
            <a:xfrm>
              <a:off x="1109706" y="3621198"/>
              <a:ext cx="1739700" cy="48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1" dirty="0" err="1" smtClean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Malgun Gothic"/>
                  <a:sym typeface="Malgun Gothic"/>
                </a:rPr>
                <a:t>출입항</a:t>
              </a:r>
              <a:r>
                <a:rPr lang="ko-KR" sz="1500" b="1" dirty="0" smtClean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Malgun Gothic"/>
                  <a:sym typeface="Malgun Gothic"/>
                </a:rPr>
                <a:t> 신고서</a:t>
              </a:r>
              <a:endParaRPr sz="15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algun Gothic"/>
                <a:sym typeface="Malgun Gothic"/>
              </a:endParaRPr>
            </a:p>
          </p:txBody>
        </p:sp>
        <p:pic>
          <p:nvPicPr>
            <p:cNvPr id="55" name="그림 54">
              <a:extLst>
                <a:ext uri="{FF2B5EF4-FFF2-40B4-BE49-F238E27FC236}">
                  <a16:creationId xmlns:a16="http://schemas.microsoft.com/office/drawing/2014/main" xmlns="" id="{068A4957-C466-4C49-8813-69EA0982407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345925" y="2081477"/>
              <a:ext cx="1255885" cy="1255885"/>
            </a:xfrm>
            <a:prstGeom prst="rect">
              <a:avLst/>
            </a:prstGeom>
          </p:spPr>
        </p:pic>
      </p:grpSp>
      <p:grpSp>
        <p:nvGrpSpPr>
          <p:cNvPr id="2" name="그룹 1"/>
          <p:cNvGrpSpPr/>
          <p:nvPr/>
        </p:nvGrpSpPr>
        <p:grpSpPr>
          <a:xfrm>
            <a:off x="1763663" y="4668927"/>
            <a:ext cx="1410540" cy="1906110"/>
            <a:chOff x="598321" y="4912395"/>
            <a:chExt cx="1410540" cy="1906110"/>
          </a:xfrm>
        </p:grpSpPr>
        <p:pic>
          <p:nvPicPr>
            <p:cNvPr id="57" name="그림 56">
              <a:extLst>
                <a:ext uri="{FF2B5EF4-FFF2-40B4-BE49-F238E27FC236}">
                  <a16:creationId xmlns:a16="http://schemas.microsoft.com/office/drawing/2014/main" xmlns="" id="{1FA58963-EB4F-4458-894E-B3F16A839D7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4937"/>
            <a:stretch/>
          </p:blipFill>
          <p:spPr>
            <a:xfrm>
              <a:off x="651906" y="4912395"/>
              <a:ext cx="1303371" cy="1108687"/>
            </a:xfrm>
            <a:prstGeom prst="rect">
              <a:avLst/>
            </a:prstGeom>
          </p:spPr>
        </p:pic>
        <p:sp>
          <p:nvSpPr>
            <p:cNvPr id="59" name="Google Shape;273;p29"/>
            <p:cNvSpPr txBox="1"/>
            <p:nvPr/>
          </p:nvSpPr>
          <p:spPr>
            <a:xfrm>
              <a:off x="598321" y="6017604"/>
              <a:ext cx="1410540" cy="8009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b="1" dirty="0" smtClean="0">
                  <a:latin typeface="a시월구일1" panose="02020600000000000000" pitchFamily="18" charset="-127"/>
                  <a:ea typeface="a시월구일1" panose="02020600000000000000" pitchFamily="18" charset="-127"/>
                  <a:cs typeface="Malgun Gothic"/>
                  <a:sym typeface="Malgun Gothic"/>
                </a:rPr>
                <a:t>발생인원</a:t>
              </a:r>
              <a:endParaRPr lang="en-US" altLang="ko-KR" b="1" dirty="0" smtClean="0">
                <a:latin typeface="a시월구일1" panose="02020600000000000000" pitchFamily="18" charset="-127"/>
                <a:ea typeface="a시월구일1" panose="02020600000000000000" pitchFamily="18" charset="-127"/>
                <a:cs typeface="Malgun Gothic"/>
                <a:sym typeface="Malgun Gothic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altLang="ko-KR" b="1" dirty="0" smtClean="0">
                <a:latin typeface="a시월구일1" panose="02020600000000000000" pitchFamily="18" charset="-127"/>
                <a:ea typeface="a시월구일1" panose="02020600000000000000" pitchFamily="18" charset="-127"/>
                <a:cs typeface="Malgun Gothic"/>
                <a:sym typeface="Malgun Gothic"/>
              </a:endParaRPr>
            </a:p>
          </p:txBody>
        </p:sp>
      </p:grpSp>
      <p:sp>
        <p:nvSpPr>
          <p:cNvPr id="60" name="사각형: 둥근 모서리 118">
            <a:extLst>
              <a:ext uri="{FF2B5EF4-FFF2-40B4-BE49-F238E27FC236}">
                <a16:creationId xmlns:a16="http://schemas.microsoft.com/office/drawing/2014/main" xmlns="" id="{4F25FFC3-A06B-42F9-9024-C5AF7C8F4621}"/>
              </a:ext>
            </a:extLst>
          </p:cNvPr>
          <p:cNvSpPr/>
          <p:nvPr/>
        </p:nvSpPr>
        <p:spPr>
          <a:xfrm>
            <a:off x="4645441" y="4662021"/>
            <a:ext cx="4012163" cy="1596807"/>
          </a:xfrm>
          <a:prstGeom prst="roundRect">
            <a:avLst>
              <a:gd name="adj" fmla="val 0"/>
            </a:avLst>
          </a:prstGeom>
          <a:solidFill>
            <a:srgbClr val="17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just">
              <a:buClr>
                <a:schemeClr val="bg1"/>
              </a:buClr>
              <a:buFont typeface="+mj-lt"/>
              <a:buAutoNum type="arabicPeriod"/>
            </a:pPr>
            <a:r>
              <a:rPr lang="ko-KR" altLang="en-US" b="1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발생인원 예측에 승선인원 없이 예측가능</a:t>
            </a:r>
          </a:p>
          <a:p>
            <a:pPr marL="342900" indent="-342900" algn="just">
              <a:buClr>
                <a:schemeClr val="bg1"/>
              </a:buClr>
              <a:buFont typeface="+mj-lt"/>
              <a:buAutoNum type="arabicPeriod"/>
            </a:pPr>
            <a:endParaRPr lang="ko-KR" altLang="en-US" b="1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342900" algn="just">
              <a:buClr>
                <a:schemeClr val="bg1"/>
              </a:buClr>
              <a:buFont typeface="+mj-lt"/>
              <a:buAutoNum type="arabicPeriod"/>
            </a:pPr>
            <a:r>
              <a:rPr lang="ko-KR" altLang="en-US" b="1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발생 가능한 사고인원을 미리 알고 대비 할 수 있어 구조인원 파악에 용이</a:t>
            </a:r>
          </a:p>
          <a:p>
            <a:pPr marL="342900" indent="-342900" algn="just">
              <a:buClr>
                <a:schemeClr val="bg1"/>
              </a:buClr>
              <a:buFont typeface="+mj-lt"/>
              <a:buAutoNum type="arabicPeriod"/>
            </a:pPr>
            <a:endParaRPr lang="ko-KR" altLang="en-US" b="1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342900" algn="just">
              <a:buClr>
                <a:schemeClr val="bg1"/>
              </a:buClr>
              <a:buFont typeface="+mj-lt"/>
              <a:buAutoNum type="arabicPeriod"/>
            </a:pPr>
            <a:r>
              <a:rPr lang="ko-KR" altLang="en-US" b="1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해양 구조대원을 효율적으로 운용가능</a:t>
            </a:r>
            <a:r>
              <a:rPr lang="en-US" altLang="ko-KR" b="1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</p:txBody>
      </p:sp>
      <p:sp>
        <p:nvSpPr>
          <p:cNvPr id="61" name="Google Shape;374;g9534d822b6_0_37"/>
          <p:cNvSpPr/>
          <p:nvPr/>
        </p:nvSpPr>
        <p:spPr>
          <a:xfrm>
            <a:off x="251520" y="115311"/>
            <a:ext cx="43524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ko-KR" sz="2200" i="0" u="none" strike="noStrike" cap="none" dirty="0" smtClean="0">
                <a:solidFill>
                  <a:schemeClr val="lt1"/>
                </a:solidFill>
                <a:latin typeface="a시월구일3" panose="02020600000000000000" pitchFamily="18" charset="-127"/>
                <a:ea typeface="a시월구일3" panose="02020600000000000000" pitchFamily="18" charset="-127"/>
                <a:sym typeface="Arial"/>
              </a:rPr>
              <a:t>0</a:t>
            </a:r>
            <a:r>
              <a:rPr lang="en-US" altLang="ko-KR" sz="2200" dirty="0">
                <a:solidFill>
                  <a:schemeClr val="lt1"/>
                </a:solidFill>
                <a:latin typeface="a시월구일3" panose="02020600000000000000" pitchFamily="18" charset="-127"/>
                <a:ea typeface="a시월구일3" panose="02020600000000000000" pitchFamily="18" charset="-127"/>
              </a:rPr>
              <a:t>3</a:t>
            </a:r>
            <a:r>
              <a:rPr lang="ko-KR" sz="2200" i="0" u="none" strike="noStrike" cap="none" dirty="0" smtClean="0">
                <a:solidFill>
                  <a:schemeClr val="lt1"/>
                </a:solidFill>
                <a:latin typeface="a시월구일3" panose="02020600000000000000" pitchFamily="18" charset="-127"/>
                <a:ea typeface="a시월구일3" panose="02020600000000000000" pitchFamily="18" charset="-127"/>
                <a:sym typeface="Arial"/>
              </a:rPr>
              <a:t>.  </a:t>
            </a:r>
            <a:r>
              <a:rPr lang="ko-KR" altLang="en-US" sz="2200" i="0" u="none" strike="noStrike" cap="none" dirty="0" smtClean="0">
                <a:solidFill>
                  <a:schemeClr val="lt1"/>
                </a:solidFill>
                <a:latin typeface="a시월구일3" panose="02020600000000000000" pitchFamily="18" charset="-127"/>
                <a:ea typeface="a시월구일3" panose="02020600000000000000" pitchFamily="18" charset="-127"/>
                <a:sym typeface="Arial"/>
              </a:rPr>
              <a:t>시나리오</a:t>
            </a:r>
            <a:r>
              <a:rPr lang="ko-KR" altLang="en-US" sz="2200" dirty="0" smtClean="0">
                <a:solidFill>
                  <a:schemeClr val="lt1"/>
                </a:solidFill>
                <a:latin typeface="a시월구일3" panose="02020600000000000000" pitchFamily="18" charset="-127"/>
                <a:ea typeface="a시월구일3" panose="02020600000000000000" pitchFamily="18" charset="-127"/>
              </a:rPr>
              <a:t> </a:t>
            </a:r>
            <a:r>
              <a:rPr lang="en-US" altLang="ko-KR" sz="2200" dirty="0" smtClean="0">
                <a:solidFill>
                  <a:schemeClr val="lt1"/>
                </a:solidFill>
                <a:latin typeface="a시월구일3" panose="02020600000000000000" pitchFamily="18" charset="-127"/>
                <a:ea typeface="a시월구일3" panose="02020600000000000000" pitchFamily="18" charset="-127"/>
              </a:rPr>
              <a:t>- </a:t>
            </a:r>
            <a:r>
              <a:rPr lang="ko-KR" altLang="en-US" sz="2200" dirty="0" smtClean="0">
                <a:solidFill>
                  <a:schemeClr val="lt1"/>
                </a:solidFill>
                <a:latin typeface="a시월구일3" panose="02020600000000000000" pitchFamily="18" charset="-127"/>
                <a:ea typeface="a시월구일3" panose="02020600000000000000" pitchFamily="18" charset="-127"/>
              </a:rPr>
              <a:t>문제해결</a:t>
            </a:r>
            <a:endParaRPr sz="2200" i="0" u="none" strike="noStrike" cap="none" dirty="0">
              <a:solidFill>
                <a:schemeClr val="lt1"/>
              </a:solidFill>
              <a:latin typeface="a시월구일3" panose="02020600000000000000" pitchFamily="18" charset="-127"/>
              <a:ea typeface="a시월구일3" panose="02020600000000000000" pitchFamily="18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27256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35"/>
          <p:cNvSpPr/>
          <p:nvPr/>
        </p:nvSpPr>
        <p:spPr>
          <a:xfrm>
            <a:off x="251520" y="3068960"/>
            <a:ext cx="8640900" cy="3528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4" name="Google Shape;424;p35"/>
          <p:cNvSpPr/>
          <p:nvPr/>
        </p:nvSpPr>
        <p:spPr>
          <a:xfrm>
            <a:off x="2627784" y="1052736"/>
            <a:ext cx="3858900" cy="3858900"/>
          </a:xfrm>
          <a:prstGeom prst="ellipse">
            <a:avLst/>
          </a:prstGeom>
          <a:solidFill>
            <a:srgbClr val="17365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5" name="Google Shape;425;p35"/>
          <p:cNvSpPr txBox="1"/>
          <p:nvPr/>
        </p:nvSpPr>
        <p:spPr>
          <a:xfrm>
            <a:off x="2627820" y="1139510"/>
            <a:ext cx="3888300" cy="38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endParaRPr sz="3000" b="0" i="0" u="none" strike="noStrike" cap="none" dirty="0">
              <a:solidFill>
                <a:schemeClr val="lt1"/>
              </a:solidFill>
              <a:latin typeface="a시월구일2" panose="02020600000000000000" pitchFamily="18" charset="-127"/>
              <a:ea typeface="a시월구일2" panose="02020600000000000000" pitchFamily="18" charset="-127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endParaRPr sz="3000" b="0" i="0" u="none" strike="noStrike" cap="none" dirty="0">
              <a:solidFill>
                <a:schemeClr val="lt1"/>
              </a:solidFill>
              <a:latin typeface="a시월구일2" panose="02020600000000000000" pitchFamily="18" charset="-127"/>
              <a:ea typeface="a시월구일2" panose="02020600000000000000" pitchFamily="18" charset="-127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endParaRPr lang="en-US" sz="3000" b="0" i="0" u="none" strike="noStrike" cap="none" dirty="0" smtClean="0">
              <a:solidFill>
                <a:schemeClr val="lt1"/>
              </a:solidFill>
              <a:latin typeface="a시월구일2" panose="02020600000000000000" pitchFamily="18" charset="-127"/>
              <a:ea typeface="a시월구일2" panose="02020600000000000000" pitchFamily="18" charset="-127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endParaRPr sz="3000" b="0" i="0" u="none" strike="noStrike" cap="none" dirty="0">
              <a:solidFill>
                <a:schemeClr val="lt1"/>
              </a:solidFill>
              <a:latin typeface="a시월구일2" panose="02020600000000000000" pitchFamily="18" charset="-127"/>
              <a:ea typeface="a시월구일2" panose="02020600000000000000" pitchFamily="18" charset="-127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ko-KR" altLang="en-US" sz="3000" b="0" i="0" u="none" strike="noStrike" cap="none" dirty="0" smtClean="0">
                <a:solidFill>
                  <a:schemeClr val="lt1"/>
                </a:solidFill>
                <a:latin typeface="a시월구일2" panose="02020600000000000000" pitchFamily="18" charset="-127"/>
                <a:ea typeface="a시월구일2" panose="02020600000000000000" pitchFamily="18" charset="-127"/>
                <a:sym typeface="Arial"/>
              </a:rPr>
              <a:t>시연 </a:t>
            </a:r>
            <a:r>
              <a:rPr lang="ko-KR" altLang="en-US" sz="3000" b="0" i="0" u="none" strike="noStrike" cap="none" dirty="0" err="1" smtClean="0">
                <a:solidFill>
                  <a:schemeClr val="lt1"/>
                </a:solidFill>
                <a:latin typeface="a시월구일2" panose="02020600000000000000" pitchFamily="18" charset="-127"/>
                <a:ea typeface="a시월구일2" panose="02020600000000000000" pitchFamily="18" charset="-127"/>
                <a:sym typeface="Arial"/>
              </a:rPr>
              <a:t>웹페이</a:t>
            </a:r>
            <a:r>
              <a:rPr lang="ko-KR" altLang="en-US" sz="3000" dirty="0" err="1" smtClean="0">
                <a:solidFill>
                  <a:schemeClr val="lt1"/>
                </a:solidFill>
                <a:latin typeface="a시월구일2" panose="02020600000000000000" pitchFamily="18" charset="-127"/>
                <a:ea typeface="a시월구일2" panose="02020600000000000000" pitchFamily="18" charset="-127"/>
              </a:rPr>
              <a:t>지</a:t>
            </a:r>
            <a:endParaRPr lang="en-US" altLang="ko-KR" sz="3000" b="0" i="0" u="none" strike="noStrike" cap="none" dirty="0" smtClean="0">
              <a:solidFill>
                <a:schemeClr val="lt1"/>
              </a:solidFill>
              <a:latin typeface="a시월구일2" panose="02020600000000000000" pitchFamily="18" charset="-127"/>
              <a:ea typeface="a시월구일2" panose="02020600000000000000" pitchFamily="18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20421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36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3" name="Google Shape;433;p36"/>
          <p:cNvSpPr/>
          <p:nvPr/>
        </p:nvSpPr>
        <p:spPr>
          <a:xfrm>
            <a:off x="527299" y="844247"/>
            <a:ext cx="387350" cy="274591"/>
          </a:xfrm>
          <a:prstGeom prst="homePlate">
            <a:avLst>
              <a:gd name="adj" fmla="val 50000"/>
            </a:avLst>
          </a:prstGeom>
          <a:solidFill>
            <a:srgbClr val="17365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1950982" y="4250161"/>
            <a:ext cx="1440000" cy="2027067"/>
            <a:chOff x="6362284" y="1024451"/>
            <a:chExt cx="1440000" cy="2027067"/>
          </a:xfrm>
        </p:grpSpPr>
        <p:grpSp>
          <p:nvGrpSpPr>
            <p:cNvPr id="11" name="그룹 10"/>
            <p:cNvGrpSpPr/>
            <p:nvPr/>
          </p:nvGrpSpPr>
          <p:grpSpPr>
            <a:xfrm>
              <a:off x="6362284" y="1024451"/>
              <a:ext cx="1440000" cy="1440000"/>
              <a:chOff x="2839596" y="1846217"/>
              <a:chExt cx="900000" cy="900000"/>
            </a:xfrm>
          </p:grpSpPr>
          <p:pic>
            <p:nvPicPr>
              <p:cNvPr id="13" name="그림 12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39596" y="1846217"/>
                <a:ext cx="900000" cy="900000"/>
              </a:xfrm>
              <a:prstGeom prst="rect">
                <a:avLst/>
              </a:prstGeom>
            </p:spPr>
          </p:pic>
          <p:sp>
            <p:nvSpPr>
              <p:cNvPr id="14" name="직사각형 13"/>
              <p:cNvSpPr/>
              <p:nvPr/>
            </p:nvSpPr>
            <p:spPr>
              <a:xfrm>
                <a:off x="2908730" y="2612571"/>
                <a:ext cx="433308" cy="13364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2" name="Google Shape;273;p29"/>
            <p:cNvSpPr txBox="1"/>
            <p:nvPr/>
          </p:nvSpPr>
          <p:spPr>
            <a:xfrm>
              <a:off x="6377014" y="2250617"/>
              <a:ext cx="1410540" cy="8009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b="1" dirty="0" smtClean="0">
                  <a:latin typeface="a시월구일1" panose="02020600000000000000" pitchFamily="18" charset="-127"/>
                  <a:ea typeface="a시월구일1" panose="02020600000000000000" pitchFamily="18" charset="-127"/>
                  <a:cs typeface="Malgun Gothic"/>
                  <a:sym typeface="Malgun Gothic"/>
                </a:rPr>
                <a:t>해양사고 발생인원</a:t>
              </a:r>
              <a:r>
                <a:rPr lang="en-US" altLang="ko-KR" b="1" dirty="0">
                  <a:latin typeface="a시월구일1" panose="02020600000000000000" pitchFamily="18" charset="-127"/>
                  <a:ea typeface="a시월구일1" panose="02020600000000000000" pitchFamily="18" charset="-127"/>
                  <a:cs typeface="Malgun Gothic"/>
                  <a:sym typeface="Malgun Gothic"/>
                </a:rPr>
                <a:t> </a:t>
              </a:r>
              <a:r>
                <a:rPr lang="ko-KR" altLang="en-US" b="1" dirty="0" smtClean="0">
                  <a:latin typeface="a시월구일1" panose="02020600000000000000" pitchFamily="18" charset="-127"/>
                  <a:ea typeface="a시월구일1" panose="02020600000000000000" pitchFamily="18" charset="-127"/>
                  <a:cs typeface="Malgun Gothic"/>
                  <a:sym typeface="Malgun Gothic"/>
                </a:rPr>
                <a:t>예측</a:t>
              </a:r>
              <a:endParaRPr lang="en-US" altLang="ko-KR" b="1" dirty="0" smtClean="0">
                <a:latin typeface="a시월구일1" panose="02020600000000000000" pitchFamily="18" charset="-127"/>
                <a:ea typeface="a시월구일1" panose="02020600000000000000" pitchFamily="18" charset="-127"/>
                <a:cs typeface="Malgun Gothic"/>
                <a:sym typeface="Malgun Gothic"/>
              </a:endParaRPr>
            </a:p>
          </p:txBody>
        </p:sp>
      </p:grpSp>
      <p:grpSp>
        <p:nvGrpSpPr>
          <p:cNvPr id="68" name="그룹 67"/>
          <p:cNvGrpSpPr/>
          <p:nvPr/>
        </p:nvGrpSpPr>
        <p:grpSpPr>
          <a:xfrm>
            <a:off x="5860679" y="1674565"/>
            <a:ext cx="1584115" cy="1987551"/>
            <a:chOff x="6217835" y="1855925"/>
            <a:chExt cx="1952126" cy="2449286"/>
          </a:xfrm>
        </p:grpSpPr>
        <p:sp>
          <p:nvSpPr>
            <p:cNvPr id="69" name="사각형: 둥근 모서리 38">
              <a:extLst>
                <a:ext uri="{FF2B5EF4-FFF2-40B4-BE49-F238E27FC236}">
                  <a16:creationId xmlns:a16="http://schemas.microsoft.com/office/drawing/2014/main" xmlns="" id="{B312F63E-BA0F-4EF0-B750-A81B6B272741}"/>
                </a:ext>
              </a:extLst>
            </p:cNvPr>
            <p:cNvSpPr/>
            <p:nvPr/>
          </p:nvSpPr>
          <p:spPr>
            <a:xfrm>
              <a:off x="6217835" y="1855925"/>
              <a:ext cx="1952126" cy="2449286"/>
            </a:xfrm>
            <a:prstGeom prst="roundRect">
              <a:avLst/>
            </a:prstGeom>
            <a:solidFill>
              <a:srgbClr val="C4DB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fa-IR"/>
            </a:p>
          </p:txBody>
        </p:sp>
        <p:sp>
          <p:nvSpPr>
            <p:cNvPr id="70" name="Google Shape;272;p29">
              <a:extLst>
                <a:ext uri="{FF2B5EF4-FFF2-40B4-BE49-F238E27FC236}">
                  <a16:creationId xmlns:a16="http://schemas.microsoft.com/office/drawing/2014/main" xmlns="" id="{2A4015C0-A7D0-4A67-B95D-2542BA4E4142}"/>
                </a:ext>
              </a:extLst>
            </p:cNvPr>
            <p:cNvSpPr txBox="1"/>
            <p:nvPr/>
          </p:nvSpPr>
          <p:spPr>
            <a:xfrm>
              <a:off x="6322525" y="3624162"/>
              <a:ext cx="1739700" cy="48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b="1" dirty="0" smtClean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Malgun Gothic"/>
                  <a:sym typeface="Malgun Gothic"/>
                </a:rPr>
                <a:t>골든</a:t>
              </a:r>
              <a:r>
                <a:rPr lang="en-US" altLang="ko-KR" sz="1800" b="1" dirty="0" smtClean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Malgun Gothic"/>
                  <a:sym typeface="Malgun Gothic"/>
                </a:rPr>
                <a:t> </a:t>
              </a:r>
              <a:r>
                <a:rPr lang="ko-KR" sz="1800" b="1" dirty="0" smtClean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Malgun Gothic"/>
                  <a:sym typeface="Malgun Gothic"/>
                </a:rPr>
                <a:t>타임</a:t>
              </a:r>
              <a:endParaRPr sz="1800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algun Gothic"/>
                <a:sym typeface="Malgun Gothic"/>
              </a:endParaRPr>
            </a:p>
          </p:txBody>
        </p:sp>
        <p:pic>
          <p:nvPicPr>
            <p:cNvPr id="71" name="그림 70">
              <a:extLst>
                <a:ext uri="{FF2B5EF4-FFF2-40B4-BE49-F238E27FC236}">
                  <a16:creationId xmlns:a16="http://schemas.microsoft.com/office/drawing/2014/main" xmlns="" id="{B334AC5E-4CFB-4472-BFE5-2614EEF98ED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84245" y="2067123"/>
              <a:ext cx="1219306" cy="1219306"/>
            </a:xfrm>
            <a:prstGeom prst="rect">
              <a:avLst/>
            </a:prstGeom>
          </p:spPr>
        </p:pic>
      </p:grpSp>
      <p:sp>
        <p:nvSpPr>
          <p:cNvPr id="39" name="직사각형 38"/>
          <p:cNvSpPr/>
          <p:nvPr/>
        </p:nvSpPr>
        <p:spPr>
          <a:xfrm>
            <a:off x="529728" y="1446204"/>
            <a:ext cx="3883266" cy="4823781"/>
          </a:xfrm>
          <a:prstGeom prst="rect">
            <a:avLst/>
          </a:prstGeom>
          <a:solidFill>
            <a:srgbClr val="558ED5"/>
          </a:solidFill>
          <a:ln>
            <a:solidFill>
              <a:srgbClr val="558E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Google Shape;171;p31"/>
          <p:cNvSpPr/>
          <p:nvPr/>
        </p:nvSpPr>
        <p:spPr>
          <a:xfrm>
            <a:off x="527299" y="1674565"/>
            <a:ext cx="3885696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 smtClean="0">
                <a:solidFill>
                  <a:schemeClr val="dk1"/>
                </a:solidFill>
                <a:latin typeface="a시월구일2" panose="02020600000000000000" pitchFamily="18" charset="-127"/>
                <a:ea typeface="a시월구일2" panose="02020600000000000000" pitchFamily="18" charset="-127"/>
              </a:rPr>
              <a:t>해양구조대 초소 개선</a:t>
            </a:r>
            <a:endParaRPr dirty="0">
              <a:latin typeface="a시월구일2" panose="02020600000000000000" pitchFamily="18" charset="-127"/>
              <a:ea typeface="a시월구일2" panose="02020600000000000000" pitchFamily="18" charset="-127"/>
            </a:endParaRPr>
          </a:p>
        </p:txBody>
      </p:sp>
      <p:grpSp>
        <p:nvGrpSpPr>
          <p:cNvPr id="57" name="그룹 56"/>
          <p:cNvGrpSpPr/>
          <p:nvPr/>
        </p:nvGrpSpPr>
        <p:grpSpPr>
          <a:xfrm>
            <a:off x="849803" y="3109457"/>
            <a:ext cx="1410540" cy="1753197"/>
            <a:chOff x="3720814" y="1914791"/>
            <a:chExt cx="1410540" cy="1753197"/>
          </a:xfrm>
        </p:grpSpPr>
        <p:grpSp>
          <p:nvGrpSpPr>
            <p:cNvPr id="58" name="그룹 57"/>
            <p:cNvGrpSpPr/>
            <p:nvPr/>
          </p:nvGrpSpPr>
          <p:grpSpPr>
            <a:xfrm>
              <a:off x="3886084" y="1914791"/>
              <a:ext cx="1080000" cy="1080000"/>
              <a:chOff x="3886084" y="1914791"/>
              <a:chExt cx="1080000" cy="1080000"/>
            </a:xfrm>
          </p:grpSpPr>
          <p:pic>
            <p:nvPicPr>
              <p:cNvPr id="60" name="그림 59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86084" y="1914791"/>
                <a:ext cx="1080000" cy="1080000"/>
              </a:xfrm>
              <a:prstGeom prst="rect">
                <a:avLst/>
              </a:prstGeom>
            </p:spPr>
          </p:pic>
          <p:sp>
            <p:nvSpPr>
              <p:cNvPr id="61" name="직사각형 60"/>
              <p:cNvSpPr/>
              <p:nvPr/>
            </p:nvSpPr>
            <p:spPr>
              <a:xfrm>
                <a:off x="3918857" y="2786744"/>
                <a:ext cx="426720" cy="160687"/>
              </a:xfrm>
              <a:prstGeom prst="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solidFill>
                  <a:schemeClr val="bg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59" name="Google Shape;273;p29"/>
            <p:cNvSpPr txBox="1"/>
            <p:nvPr/>
          </p:nvSpPr>
          <p:spPr>
            <a:xfrm>
              <a:off x="3720814" y="2867087"/>
              <a:ext cx="1410540" cy="8009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altLang="ko-KR" sz="900" b="1" dirty="0" smtClean="0">
                <a:latin typeface="a시월구일1" panose="02020600000000000000" pitchFamily="18" charset="-127"/>
                <a:ea typeface="a시월구일1" panose="02020600000000000000" pitchFamily="18" charset="-127"/>
                <a:cs typeface="Malgun Gothic"/>
                <a:sym typeface="Malgun Gothic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b="1" dirty="0" smtClean="0">
                  <a:latin typeface="a시월구일1" panose="02020600000000000000" pitchFamily="18" charset="-127"/>
                  <a:ea typeface="a시월구일1" panose="02020600000000000000" pitchFamily="18" charset="-127"/>
                  <a:cs typeface="Malgun Gothic"/>
                  <a:sym typeface="Malgun Gothic"/>
                </a:rPr>
                <a:t>위도 </a:t>
              </a:r>
              <a:r>
                <a:rPr lang="en-US" altLang="ko-KR" b="1" dirty="0" smtClean="0">
                  <a:latin typeface="a시월구일1" panose="02020600000000000000" pitchFamily="18" charset="-127"/>
                  <a:ea typeface="a시월구일1" panose="02020600000000000000" pitchFamily="18" charset="-127"/>
                  <a:cs typeface="Malgun Gothic"/>
                  <a:sym typeface="Malgun Gothic"/>
                </a:rPr>
                <a:t>/ </a:t>
              </a:r>
              <a:r>
                <a:rPr lang="ko-KR" altLang="en-US" b="1" dirty="0" smtClean="0">
                  <a:latin typeface="a시월구일1" panose="02020600000000000000" pitchFamily="18" charset="-127"/>
                  <a:ea typeface="a시월구일1" panose="02020600000000000000" pitchFamily="18" charset="-127"/>
                  <a:cs typeface="Malgun Gothic"/>
                  <a:sym typeface="Malgun Gothic"/>
                </a:rPr>
                <a:t>경도</a:t>
              </a:r>
              <a:endParaRPr lang="en-US" altLang="ko-KR" b="1" dirty="0" smtClean="0">
                <a:latin typeface="a시월구일1" panose="02020600000000000000" pitchFamily="18" charset="-127"/>
                <a:ea typeface="a시월구일1" panose="02020600000000000000" pitchFamily="18" charset="-127"/>
                <a:cs typeface="Malgun Gothic"/>
                <a:sym typeface="Malgun Gothic"/>
              </a:endParaRPr>
            </a:p>
          </p:txBody>
        </p:sp>
      </p:grpSp>
      <p:sp>
        <p:nvSpPr>
          <p:cNvPr id="40" name="사각형: 둥근 모서리 118">
            <a:extLst>
              <a:ext uri="{FF2B5EF4-FFF2-40B4-BE49-F238E27FC236}">
                <a16:creationId xmlns:a16="http://schemas.microsoft.com/office/drawing/2014/main" xmlns="" id="{4F25FFC3-A06B-42F9-9024-C5AF7C8F4621}"/>
              </a:ext>
            </a:extLst>
          </p:cNvPr>
          <p:cNvSpPr/>
          <p:nvPr/>
        </p:nvSpPr>
        <p:spPr>
          <a:xfrm>
            <a:off x="4645441" y="4662021"/>
            <a:ext cx="4012163" cy="1596807"/>
          </a:xfrm>
          <a:prstGeom prst="roundRect">
            <a:avLst>
              <a:gd name="adj" fmla="val 0"/>
            </a:avLst>
          </a:prstGeom>
          <a:solidFill>
            <a:srgbClr val="17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just">
              <a:buClr>
                <a:schemeClr val="bg1"/>
              </a:buClr>
              <a:buFont typeface="+mj-lt"/>
              <a:buAutoNum type="arabicPeriod"/>
            </a:pPr>
            <a:r>
              <a:rPr lang="ko-KR" altLang="en-US" sz="1500" b="1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과거</a:t>
            </a:r>
            <a:r>
              <a:rPr lang="en-US" altLang="ko-KR" sz="1500" b="1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(2011 ~ 2019</a:t>
            </a:r>
            <a:r>
              <a:rPr lang="ko-KR" altLang="en-US" sz="1500" b="1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년</a:t>
            </a:r>
            <a:r>
              <a:rPr lang="en-US" altLang="ko-KR" sz="1500" b="1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 </a:t>
            </a:r>
            <a:r>
              <a:rPr lang="ko-KR" altLang="en-US" sz="1500" b="1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해양사고 사례 </a:t>
            </a:r>
          </a:p>
          <a:p>
            <a:pPr algn="just">
              <a:buClr>
                <a:schemeClr val="bg1"/>
              </a:buClr>
            </a:pPr>
            <a:endParaRPr lang="en-US" altLang="ko-KR" sz="1500" b="1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342900" algn="just">
              <a:buClr>
                <a:schemeClr val="bg1"/>
              </a:buClr>
              <a:buFont typeface="+mj-lt"/>
              <a:buAutoNum type="arabicPeriod"/>
            </a:pPr>
            <a:r>
              <a:rPr lang="ko-KR" altLang="en-US" sz="1500" b="1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골든 타임을 위한 사고 다발지역 해양경찰</a:t>
            </a:r>
          </a:p>
          <a:p>
            <a:pPr marL="342900" indent="-342900" algn="just">
              <a:buClr>
                <a:schemeClr val="bg1"/>
              </a:buClr>
              <a:buFont typeface="+mj-lt"/>
              <a:buAutoNum type="arabicPeriod"/>
            </a:pPr>
            <a:endParaRPr lang="ko-KR" altLang="en-US" sz="1500" b="1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342900" algn="just">
              <a:buClr>
                <a:schemeClr val="bg1"/>
              </a:buClr>
              <a:buFont typeface="+mj-lt"/>
              <a:buAutoNum type="arabicPeriod"/>
            </a:pPr>
            <a:r>
              <a:rPr lang="ko-KR" altLang="en-US" sz="1500" b="1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초소 위치 개선 및 새로운 위치 추천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xmlns="" id="{4743FBF8-3522-4985-9F1D-3B1E4F4BDE2C}"/>
              </a:ext>
            </a:extLst>
          </p:cNvPr>
          <p:cNvSpPr/>
          <p:nvPr/>
        </p:nvSpPr>
        <p:spPr>
          <a:xfrm>
            <a:off x="5003221" y="5136248"/>
            <a:ext cx="1842171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lvl="0" indent="-285750" algn="just">
              <a:buClr>
                <a:srgbClr val="FFFFFF"/>
              </a:buClr>
              <a:buFont typeface="Wingdings" panose="05000000000000000000" pitchFamily="2" charset="2"/>
              <a:buChar char="à"/>
            </a:pPr>
            <a:r>
              <a:rPr lang="ko-KR" altLang="en-US" sz="1500" b="1" dirty="0">
                <a:solidFill>
                  <a:srgbClr val="FFFFF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사고다발지역 확인</a:t>
            </a:r>
            <a:endParaRPr lang="en-US" altLang="ko-KR" sz="1500" b="1" dirty="0">
              <a:solidFill>
                <a:srgbClr val="FFFFFF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+mn-cs"/>
            </a:endParaRPr>
          </a:p>
        </p:txBody>
      </p:sp>
      <p:sp>
        <p:nvSpPr>
          <p:cNvPr id="43" name="사각형: 둥근 모서리 118">
            <a:extLst>
              <a:ext uri="{FF2B5EF4-FFF2-40B4-BE49-F238E27FC236}">
                <a16:creationId xmlns:a16="http://schemas.microsoft.com/office/drawing/2014/main" xmlns="" id="{4F25FFC3-A06B-42F9-9024-C5AF7C8F4621}"/>
              </a:ext>
            </a:extLst>
          </p:cNvPr>
          <p:cNvSpPr/>
          <p:nvPr/>
        </p:nvSpPr>
        <p:spPr>
          <a:xfrm>
            <a:off x="4645441" y="4662021"/>
            <a:ext cx="4012163" cy="1596807"/>
          </a:xfrm>
          <a:prstGeom prst="roundRect">
            <a:avLst>
              <a:gd name="adj" fmla="val 0"/>
            </a:avLst>
          </a:prstGeom>
          <a:solidFill>
            <a:srgbClr val="17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just">
              <a:buClr>
                <a:schemeClr val="bg1"/>
              </a:buClr>
              <a:buFont typeface="+mj-lt"/>
              <a:buAutoNum type="arabicPeriod"/>
            </a:pPr>
            <a:r>
              <a:rPr lang="ko-KR" altLang="en-US" sz="1500" b="1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과거</a:t>
            </a:r>
            <a:r>
              <a:rPr lang="en-US" altLang="ko-KR" sz="1500" b="1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(2011 ~ 2019</a:t>
            </a:r>
            <a:r>
              <a:rPr lang="ko-KR" altLang="en-US" sz="1500" b="1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년</a:t>
            </a:r>
            <a:r>
              <a:rPr lang="en-US" altLang="ko-KR" sz="1500" b="1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 </a:t>
            </a:r>
            <a:r>
              <a:rPr lang="ko-KR" altLang="en-US" sz="1500" b="1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해양사고 </a:t>
            </a:r>
            <a:r>
              <a:rPr lang="ko-KR" altLang="en-US" sz="1500" b="1" dirty="0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사례 </a:t>
            </a:r>
          </a:p>
          <a:p>
            <a:pPr marL="342900" indent="-342900" algn="just">
              <a:buClr>
                <a:schemeClr val="bg1"/>
              </a:buClr>
              <a:buFont typeface="+mj-lt"/>
              <a:buAutoNum type="arabicPeriod"/>
            </a:pPr>
            <a:endParaRPr lang="en-US" altLang="ko-KR" sz="1500" b="1" dirty="0" smtClean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342900" algn="just">
              <a:buClr>
                <a:schemeClr val="bg1"/>
              </a:buClr>
              <a:buFont typeface="+mj-lt"/>
              <a:buAutoNum type="arabicPeriod"/>
            </a:pPr>
            <a:endParaRPr lang="en-US" altLang="ko-KR" sz="1500" b="1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342900" algn="just">
              <a:buClr>
                <a:schemeClr val="bg1"/>
              </a:buClr>
              <a:buFont typeface="+mj-lt"/>
              <a:buAutoNum type="arabicPeriod"/>
            </a:pPr>
            <a:r>
              <a:rPr lang="ko-KR" altLang="en-US" sz="1500" b="1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골든 타임을 위한 사고 다발지역 </a:t>
            </a:r>
            <a:r>
              <a:rPr lang="ko-KR" altLang="en-US" sz="1500" b="1" dirty="0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해양경찰</a:t>
            </a:r>
            <a:endParaRPr lang="en-US" altLang="ko-KR" sz="1500" b="1" dirty="0" smtClean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342900" algn="just">
              <a:buClr>
                <a:schemeClr val="bg1"/>
              </a:buClr>
              <a:buFont typeface="+mj-lt"/>
              <a:buAutoNum type="arabicPeriod"/>
            </a:pPr>
            <a:endParaRPr lang="en-US" altLang="ko-KR" sz="500" b="1" dirty="0" smtClean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just">
              <a:buClr>
                <a:schemeClr val="bg1"/>
              </a:buClr>
            </a:pPr>
            <a:r>
              <a:rPr lang="en-US" altLang="ko-KR" sz="1500" b="1" dirty="0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    </a:t>
            </a:r>
            <a:r>
              <a:rPr lang="ko-KR" altLang="en-US" sz="1500" b="1" dirty="0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초소 </a:t>
            </a:r>
            <a:r>
              <a:rPr lang="ko-KR" altLang="en-US" sz="1500" b="1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위치 개선 및 새로운 위치 추천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xmlns="" id="{4743FBF8-3522-4985-9F1D-3B1E4F4BDE2C}"/>
              </a:ext>
            </a:extLst>
          </p:cNvPr>
          <p:cNvSpPr/>
          <p:nvPr/>
        </p:nvSpPr>
        <p:spPr>
          <a:xfrm>
            <a:off x="4998730" y="5086515"/>
            <a:ext cx="1842171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lvl="0" indent="-285750" algn="just">
              <a:buClr>
                <a:srgbClr val="FFFFFF"/>
              </a:buClr>
              <a:buFont typeface="Wingdings" panose="05000000000000000000" pitchFamily="2" charset="2"/>
              <a:buChar char="à"/>
            </a:pPr>
            <a:r>
              <a:rPr lang="ko-KR" altLang="en-US" sz="1500" b="1" dirty="0">
                <a:solidFill>
                  <a:srgbClr val="FFFFF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사고다발지역 확인</a:t>
            </a:r>
            <a:endParaRPr lang="en-US" altLang="ko-KR" sz="1500" b="1" dirty="0">
              <a:solidFill>
                <a:srgbClr val="FFFFFF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+mn-cs"/>
            </a:endParaRPr>
          </a:p>
        </p:txBody>
      </p:sp>
      <p:sp>
        <p:nvSpPr>
          <p:cNvPr id="50" name="Google Shape;432;p36"/>
          <p:cNvSpPr/>
          <p:nvPr/>
        </p:nvSpPr>
        <p:spPr>
          <a:xfrm>
            <a:off x="914649" y="812265"/>
            <a:ext cx="6361639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 smtClean="0">
                <a:solidFill>
                  <a:schemeClr val="dk1"/>
                </a:solidFill>
                <a:latin typeface="a시월구일2" panose="02020600000000000000" pitchFamily="18" charset="-127"/>
                <a:ea typeface="a시월구일2" panose="02020600000000000000" pitchFamily="18" charset="-127"/>
              </a:rPr>
              <a:t>해양구조대 초소개선을 통한 문제해결</a:t>
            </a:r>
            <a:endParaRPr dirty="0">
              <a:latin typeface="a시월구일2" panose="02020600000000000000" pitchFamily="18" charset="-127"/>
              <a:ea typeface="a시월구일2" panose="02020600000000000000" pitchFamily="18" charset="-127"/>
            </a:endParaRPr>
          </a:p>
        </p:txBody>
      </p:sp>
      <p:sp>
        <p:nvSpPr>
          <p:cNvPr id="51" name="Google Shape;374;g9534d822b6_0_37"/>
          <p:cNvSpPr/>
          <p:nvPr/>
        </p:nvSpPr>
        <p:spPr>
          <a:xfrm>
            <a:off x="251520" y="115311"/>
            <a:ext cx="43524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ko-KR" sz="2200" i="0" u="none" strike="noStrike" cap="none" dirty="0" smtClean="0">
                <a:solidFill>
                  <a:schemeClr val="lt1"/>
                </a:solidFill>
                <a:latin typeface="a시월구일3" panose="02020600000000000000" pitchFamily="18" charset="-127"/>
                <a:ea typeface="a시월구일3" panose="02020600000000000000" pitchFamily="18" charset="-127"/>
                <a:sym typeface="Arial"/>
              </a:rPr>
              <a:t>0</a:t>
            </a:r>
            <a:r>
              <a:rPr lang="en-US" altLang="ko-KR" sz="2200" dirty="0">
                <a:solidFill>
                  <a:schemeClr val="lt1"/>
                </a:solidFill>
                <a:latin typeface="a시월구일3" panose="02020600000000000000" pitchFamily="18" charset="-127"/>
                <a:ea typeface="a시월구일3" panose="02020600000000000000" pitchFamily="18" charset="-127"/>
              </a:rPr>
              <a:t>3</a:t>
            </a:r>
            <a:r>
              <a:rPr lang="ko-KR" sz="2200" i="0" u="none" strike="noStrike" cap="none" dirty="0" smtClean="0">
                <a:solidFill>
                  <a:schemeClr val="lt1"/>
                </a:solidFill>
                <a:latin typeface="a시월구일3" panose="02020600000000000000" pitchFamily="18" charset="-127"/>
                <a:ea typeface="a시월구일3" panose="02020600000000000000" pitchFamily="18" charset="-127"/>
                <a:sym typeface="Arial"/>
              </a:rPr>
              <a:t>.  </a:t>
            </a:r>
            <a:r>
              <a:rPr lang="ko-KR" altLang="en-US" sz="2200" i="0" u="none" strike="noStrike" cap="none" dirty="0" smtClean="0">
                <a:solidFill>
                  <a:schemeClr val="lt1"/>
                </a:solidFill>
                <a:latin typeface="a시월구일3" panose="02020600000000000000" pitchFamily="18" charset="-127"/>
                <a:ea typeface="a시월구일3" panose="02020600000000000000" pitchFamily="18" charset="-127"/>
                <a:sym typeface="Arial"/>
              </a:rPr>
              <a:t>시나리오</a:t>
            </a:r>
            <a:r>
              <a:rPr lang="ko-KR" altLang="en-US" sz="2200" dirty="0" smtClean="0">
                <a:solidFill>
                  <a:schemeClr val="lt1"/>
                </a:solidFill>
                <a:latin typeface="a시월구일3" panose="02020600000000000000" pitchFamily="18" charset="-127"/>
                <a:ea typeface="a시월구일3" panose="02020600000000000000" pitchFamily="18" charset="-127"/>
              </a:rPr>
              <a:t> </a:t>
            </a:r>
            <a:r>
              <a:rPr lang="en-US" altLang="ko-KR" sz="2200" dirty="0" smtClean="0">
                <a:solidFill>
                  <a:schemeClr val="lt1"/>
                </a:solidFill>
                <a:latin typeface="a시월구일3" panose="02020600000000000000" pitchFamily="18" charset="-127"/>
                <a:ea typeface="a시월구일3" panose="02020600000000000000" pitchFamily="18" charset="-127"/>
              </a:rPr>
              <a:t>- </a:t>
            </a:r>
            <a:r>
              <a:rPr lang="ko-KR" altLang="en-US" sz="2200" dirty="0" smtClean="0">
                <a:solidFill>
                  <a:schemeClr val="lt1"/>
                </a:solidFill>
                <a:latin typeface="a시월구일3" panose="02020600000000000000" pitchFamily="18" charset="-127"/>
                <a:ea typeface="a시월구일3" panose="02020600000000000000" pitchFamily="18" charset="-127"/>
              </a:rPr>
              <a:t>문제해결</a:t>
            </a:r>
            <a:endParaRPr sz="2200" i="0" u="none" strike="noStrike" cap="none" dirty="0">
              <a:solidFill>
                <a:schemeClr val="lt1"/>
              </a:solidFill>
              <a:latin typeface="a시월구일3" panose="02020600000000000000" pitchFamily="18" charset="-127"/>
              <a:ea typeface="a시월구일3" panose="02020600000000000000" pitchFamily="18" charset="-127"/>
              <a:sym typeface="Arial"/>
            </a:endParaRPr>
          </a:p>
        </p:txBody>
      </p:sp>
      <p:grpSp>
        <p:nvGrpSpPr>
          <p:cNvPr id="52" name="그룹 51"/>
          <p:cNvGrpSpPr/>
          <p:nvPr/>
        </p:nvGrpSpPr>
        <p:grpSpPr>
          <a:xfrm>
            <a:off x="2751752" y="3109457"/>
            <a:ext cx="1410540" cy="1880901"/>
            <a:chOff x="6972628" y="3068988"/>
            <a:chExt cx="1410540" cy="1880901"/>
          </a:xfrm>
        </p:grpSpPr>
        <p:pic>
          <p:nvPicPr>
            <p:cNvPr id="53" name="그림 52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43962" y="3068988"/>
              <a:ext cx="1080000" cy="1080000"/>
            </a:xfrm>
            <a:prstGeom prst="rect">
              <a:avLst/>
            </a:prstGeom>
          </p:spPr>
        </p:pic>
        <p:sp>
          <p:nvSpPr>
            <p:cNvPr id="54" name="Google Shape;273;p29"/>
            <p:cNvSpPr txBox="1"/>
            <p:nvPr/>
          </p:nvSpPr>
          <p:spPr>
            <a:xfrm>
              <a:off x="6972628" y="4148988"/>
              <a:ext cx="1410540" cy="8009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b="1" dirty="0" smtClean="0">
                  <a:latin typeface="a시월구일1" panose="02020600000000000000" pitchFamily="18" charset="-127"/>
                  <a:ea typeface="a시월구일1" panose="02020600000000000000" pitchFamily="18" charset="-127"/>
                  <a:cs typeface="Malgun Gothic"/>
                  <a:sym typeface="Malgun Gothic"/>
                </a:rPr>
                <a:t>관할 해경서</a:t>
              </a:r>
              <a:endParaRPr lang="en-US" altLang="ko-KR" b="1" dirty="0" smtClean="0">
                <a:latin typeface="a시월구일1" panose="02020600000000000000" pitchFamily="18" charset="-127"/>
                <a:ea typeface="a시월구일1" panose="02020600000000000000" pitchFamily="18" charset="-127"/>
                <a:cs typeface="Malgun Gothic"/>
                <a:sym typeface="Malgun Gothic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38006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36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3" name="Google Shape;433;p36"/>
          <p:cNvSpPr/>
          <p:nvPr/>
        </p:nvSpPr>
        <p:spPr>
          <a:xfrm>
            <a:off x="527299" y="844247"/>
            <a:ext cx="387350" cy="274591"/>
          </a:xfrm>
          <a:prstGeom prst="homePlate">
            <a:avLst>
              <a:gd name="adj" fmla="val 50000"/>
            </a:avLst>
          </a:prstGeom>
          <a:solidFill>
            <a:srgbClr val="17365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그림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763" y="1733050"/>
            <a:ext cx="3960000" cy="3960000"/>
          </a:xfrm>
          <a:prstGeom prst="rect">
            <a:avLst/>
          </a:prstGeom>
        </p:spPr>
      </p:pic>
      <p:pic>
        <p:nvPicPr>
          <p:cNvPr id="3" name="그림 2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8118" y="1733050"/>
            <a:ext cx="3960000" cy="3960000"/>
          </a:xfrm>
          <a:prstGeom prst="rect">
            <a:avLst/>
          </a:prstGeom>
        </p:spPr>
      </p:pic>
      <p:sp>
        <p:nvSpPr>
          <p:cNvPr id="40" name="Google Shape;271;p29">
            <a:extLst>
              <a:ext uri="{FF2B5EF4-FFF2-40B4-BE49-F238E27FC236}">
                <a16:creationId xmlns:a16="http://schemas.microsoft.com/office/drawing/2014/main" xmlns="" id="{D3B8FB62-A27F-4605-BA47-7A2A5E695100}"/>
              </a:ext>
            </a:extLst>
          </p:cNvPr>
          <p:cNvSpPr txBox="1"/>
          <p:nvPr/>
        </p:nvSpPr>
        <p:spPr>
          <a:xfrm>
            <a:off x="475763" y="1301892"/>
            <a:ext cx="3960000" cy="3938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algun Gothic"/>
                <a:sym typeface="Malgun Gothic"/>
              </a:rPr>
              <a:t>2011 – 2019</a:t>
            </a:r>
            <a:r>
              <a:rPr lang="ko-KR" altLang="en-US" sz="1500" b="1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algun Gothic"/>
                <a:sym typeface="Malgun Gothic"/>
              </a:rPr>
              <a:t>년 해양사고</a:t>
            </a:r>
            <a:endParaRPr sz="1500" b="1"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41" name="Google Shape;271;p29">
            <a:extLst>
              <a:ext uri="{FF2B5EF4-FFF2-40B4-BE49-F238E27FC236}">
                <a16:creationId xmlns:a16="http://schemas.microsoft.com/office/drawing/2014/main" xmlns="" id="{D3B8FB62-A27F-4605-BA47-7A2A5E695100}"/>
              </a:ext>
            </a:extLst>
          </p:cNvPr>
          <p:cNvSpPr txBox="1"/>
          <p:nvPr/>
        </p:nvSpPr>
        <p:spPr>
          <a:xfrm>
            <a:off x="4698118" y="1301892"/>
            <a:ext cx="3960000" cy="3938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500" b="1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algun Gothic"/>
                <a:sym typeface="Malgun Gothic"/>
              </a:rPr>
              <a:t>2019</a:t>
            </a:r>
            <a:r>
              <a:rPr lang="ko-KR" altLang="en-US" sz="1500" b="1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algun Gothic"/>
                <a:sym typeface="Malgun Gothic"/>
              </a:rPr>
              <a:t>년 해양사고</a:t>
            </a:r>
            <a:endParaRPr sz="1500" b="1"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42" name="Google Shape;195;p31"/>
          <p:cNvSpPr/>
          <p:nvPr/>
        </p:nvSpPr>
        <p:spPr>
          <a:xfrm>
            <a:off x="362489" y="5853257"/>
            <a:ext cx="8419021" cy="607372"/>
          </a:xfrm>
          <a:prstGeom prst="rect">
            <a:avLst/>
          </a:prstGeom>
          <a:solidFill>
            <a:srgbClr val="17365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b="0" i="0" u="none" strike="noStrike" cap="none" dirty="0" smtClean="0">
                <a:solidFill>
                  <a:schemeClr val="lt1"/>
                </a:solidFill>
                <a:latin typeface="a시월구일2" panose="02020600000000000000" pitchFamily="18" charset="-127"/>
                <a:ea typeface="a시월구일2" panose="02020600000000000000" pitchFamily="18" charset="-127"/>
                <a:sym typeface="Arial"/>
              </a:rPr>
              <a:t>통영 </a:t>
            </a:r>
            <a:r>
              <a:rPr lang="en-US" altLang="ko-KR" sz="1800" b="0" i="0" u="none" strike="noStrike" cap="none" dirty="0" smtClean="0">
                <a:solidFill>
                  <a:schemeClr val="lt1"/>
                </a:solidFill>
                <a:latin typeface="a시월구일2" panose="02020600000000000000" pitchFamily="18" charset="-127"/>
                <a:ea typeface="a시월구일2" panose="02020600000000000000" pitchFamily="18" charset="-127"/>
                <a:sym typeface="Arial"/>
              </a:rPr>
              <a:t>-&gt; </a:t>
            </a:r>
            <a:r>
              <a:rPr lang="ko-KR" altLang="en-US" sz="1800" b="0" i="0" u="none" strike="noStrike" cap="none" dirty="0" smtClean="0">
                <a:solidFill>
                  <a:schemeClr val="lt1"/>
                </a:solidFill>
                <a:latin typeface="a시월구일2" panose="02020600000000000000" pitchFamily="18" charset="-127"/>
                <a:ea typeface="a시월구일2" panose="02020600000000000000" pitchFamily="18" charset="-127"/>
                <a:sym typeface="Arial"/>
              </a:rPr>
              <a:t>사고건수가 높음 </a:t>
            </a:r>
            <a:r>
              <a:rPr lang="en-US" altLang="ko-KR" sz="1800" b="0" i="0" u="none" strike="noStrike" cap="none" dirty="0" smtClean="0">
                <a:solidFill>
                  <a:schemeClr val="lt1"/>
                </a:solidFill>
                <a:latin typeface="a시월구일2" panose="02020600000000000000" pitchFamily="18" charset="-127"/>
                <a:ea typeface="a시월구일2" panose="02020600000000000000" pitchFamily="18" charset="-127"/>
                <a:sym typeface="Arial"/>
              </a:rPr>
              <a:t>/ </a:t>
            </a:r>
            <a:r>
              <a:rPr lang="ko-KR" altLang="en-US" sz="1800" b="0" i="0" u="none" strike="noStrike" cap="none" dirty="0" smtClean="0">
                <a:solidFill>
                  <a:schemeClr val="lt1"/>
                </a:solidFill>
                <a:latin typeface="a시월구일2" panose="02020600000000000000" pitchFamily="18" charset="-127"/>
                <a:ea typeface="a시월구일2" panose="02020600000000000000" pitchFamily="18" charset="-127"/>
                <a:sym typeface="Arial"/>
              </a:rPr>
              <a:t>주변영역 사고건수가 함께</a:t>
            </a:r>
            <a:r>
              <a:rPr lang="ko-KR" altLang="en-US" sz="1800" dirty="0" smtClean="0">
                <a:solidFill>
                  <a:schemeClr val="lt1"/>
                </a:solidFill>
                <a:latin typeface="a시월구일2" panose="02020600000000000000" pitchFamily="18" charset="-127"/>
                <a:ea typeface="a시월구일2" panose="02020600000000000000" pitchFamily="18" charset="-127"/>
              </a:rPr>
              <a:t> 높음</a:t>
            </a:r>
            <a:endParaRPr sz="1800" dirty="0">
              <a:latin typeface="a시월구일2" panose="02020600000000000000" pitchFamily="18" charset="-127"/>
              <a:ea typeface="a시월구일2" panose="02020600000000000000" pitchFamily="18" charset="-127"/>
            </a:endParaRPr>
          </a:p>
        </p:txBody>
      </p:sp>
      <p:sp>
        <p:nvSpPr>
          <p:cNvPr id="11" name="Google Shape;432;p36"/>
          <p:cNvSpPr/>
          <p:nvPr/>
        </p:nvSpPr>
        <p:spPr>
          <a:xfrm>
            <a:off x="914649" y="812265"/>
            <a:ext cx="6361639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 smtClean="0">
                <a:solidFill>
                  <a:schemeClr val="dk1"/>
                </a:solidFill>
                <a:latin typeface="a시월구일2" panose="02020600000000000000" pitchFamily="18" charset="-127"/>
                <a:ea typeface="a시월구일2" panose="02020600000000000000" pitchFamily="18" charset="-127"/>
              </a:rPr>
              <a:t>지역별 해양사고</a:t>
            </a:r>
            <a:endParaRPr dirty="0">
              <a:latin typeface="a시월구일2" panose="02020600000000000000" pitchFamily="18" charset="-127"/>
              <a:ea typeface="a시월구일2" panose="02020600000000000000" pitchFamily="18" charset="-127"/>
            </a:endParaRPr>
          </a:p>
        </p:txBody>
      </p:sp>
      <p:sp>
        <p:nvSpPr>
          <p:cNvPr id="12" name="Google Shape;374;g9534d822b6_0_37"/>
          <p:cNvSpPr/>
          <p:nvPr/>
        </p:nvSpPr>
        <p:spPr>
          <a:xfrm>
            <a:off x="251520" y="115311"/>
            <a:ext cx="43524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ko-KR" sz="2200" i="0" u="none" strike="noStrike" cap="none" dirty="0" smtClean="0">
                <a:solidFill>
                  <a:schemeClr val="lt1"/>
                </a:solidFill>
                <a:latin typeface="a시월구일3" panose="02020600000000000000" pitchFamily="18" charset="-127"/>
                <a:ea typeface="a시월구일3" panose="02020600000000000000" pitchFamily="18" charset="-127"/>
                <a:sym typeface="Arial"/>
              </a:rPr>
              <a:t>0</a:t>
            </a:r>
            <a:r>
              <a:rPr lang="en-US" altLang="ko-KR" sz="2200" dirty="0">
                <a:solidFill>
                  <a:schemeClr val="lt1"/>
                </a:solidFill>
                <a:latin typeface="a시월구일3" panose="02020600000000000000" pitchFamily="18" charset="-127"/>
                <a:ea typeface="a시월구일3" panose="02020600000000000000" pitchFamily="18" charset="-127"/>
              </a:rPr>
              <a:t>3</a:t>
            </a:r>
            <a:r>
              <a:rPr lang="ko-KR" sz="2200" i="0" u="none" strike="noStrike" cap="none" dirty="0" smtClean="0">
                <a:solidFill>
                  <a:schemeClr val="lt1"/>
                </a:solidFill>
                <a:latin typeface="a시월구일3" panose="02020600000000000000" pitchFamily="18" charset="-127"/>
                <a:ea typeface="a시월구일3" panose="02020600000000000000" pitchFamily="18" charset="-127"/>
                <a:sym typeface="Arial"/>
              </a:rPr>
              <a:t>.  </a:t>
            </a:r>
            <a:r>
              <a:rPr lang="ko-KR" altLang="en-US" sz="2200" i="0" u="none" strike="noStrike" cap="none" dirty="0" smtClean="0">
                <a:solidFill>
                  <a:schemeClr val="lt1"/>
                </a:solidFill>
                <a:latin typeface="a시월구일3" panose="02020600000000000000" pitchFamily="18" charset="-127"/>
                <a:ea typeface="a시월구일3" panose="02020600000000000000" pitchFamily="18" charset="-127"/>
                <a:sym typeface="Arial"/>
              </a:rPr>
              <a:t>시나리오</a:t>
            </a:r>
            <a:r>
              <a:rPr lang="ko-KR" altLang="en-US" sz="2200" dirty="0" smtClean="0">
                <a:solidFill>
                  <a:schemeClr val="lt1"/>
                </a:solidFill>
                <a:latin typeface="a시월구일3" panose="02020600000000000000" pitchFamily="18" charset="-127"/>
                <a:ea typeface="a시월구일3" panose="02020600000000000000" pitchFamily="18" charset="-127"/>
              </a:rPr>
              <a:t> </a:t>
            </a:r>
            <a:r>
              <a:rPr lang="en-US" altLang="ko-KR" sz="2200" dirty="0" smtClean="0">
                <a:solidFill>
                  <a:schemeClr val="lt1"/>
                </a:solidFill>
                <a:latin typeface="a시월구일3" panose="02020600000000000000" pitchFamily="18" charset="-127"/>
                <a:ea typeface="a시월구일3" panose="02020600000000000000" pitchFamily="18" charset="-127"/>
              </a:rPr>
              <a:t>- </a:t>
            </a:r>
            <a:r>
              <a:rPr lang="ko-KR" altLang="en-US" sz="2200" dirty="0" smtClean="0">
                <a:solidFill>
                  <a:schemeClr val="lt1"/>
                </a:solidFill>
                <a:latin typeface="a시월구일3" panose="02020600000000000000" pitchFamily="18" charset="-127"/>
                <a:ea typeface="a시월구일3" panose="02020600000000000000" pitchFamily="18" charset="-127"/>
              </a:rPr>
              <a:t>문제해결</a:t>
            </a:r>
            <a:endParaRPr sz="2200" i="0" u="none" strike="noStrike" cap="none" dirty="0">
              <a:solidFill>
                <a:schemeClr val="lt1"/>
              </a:solidFill>
              <a:latin typeface="a시월구일3" panose="02020600000000000000" pitchFamily="18" charset="-127"/>
              <a:ea typeface="a시월구일3" panose="02020600000000000000" pitchFamily="18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65972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5"/>
          <p:cNvSpPr txBox="1"/>
          <p:nvPr/>
        </p:nvSpPr>
        <p:spPr>
          <a:xfrm>
            <a:off x="654463" y="600934"/>
            <a:ext cx="417646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altLang="en-US" sz="2400" b="1" i="0" u="none" strike="noStrike" cap="none" dirty="0" smtClean="0">
                <a:solidFill>
                  <a:schemeClr val="lt1"/>
                </a:solidFill>
                <a:latin typeface="a시월구일3" panose="02020600000000000000" pitchFamily="18" charset="-127"/>
                <a:ea typeface="a시월구일3" panose="02020600000000000000" pitchFamily="18" charset="-127"/>
                <a:sym typeface="Arial"/>
              </a:rPr>
              <a:t>참여 인원 </a:t>
            </a:r>
            <a:r>
              <a:rPr lang="en-US" altLang="ko-KR" sz="2400" b="1" i="0" u="none" strike="noStrike" cap="none" dirty="0" smtClean="0">
                <a:solidFill>
                  <a:schemeClr val="lt1"/>
                </a:solidFill>
                <a:latin typeface="a시월구일3" panose="02020600000000000000" pitchFamily="18" charset="-127"/>
                <a:ea typeface="a시월구일3" panose="02020600000000000000" pitchFamily="18" charset="-127"/>
                <a:sym typeface="Arial"/>
              </a:rPr>
              <a:t>/ </a:t>
            </a:r>
            <a:r>
              <a:rPr lang="ko-KR" altLang="en-US" sz="2400" b="1" i="0" u="none" strike="noStrike" cap="none" dirty="0" smtClean="0">
                <a:solidFill>
                  <a:schemeClr val="lt1"/>
                </a:solidFill>
                <a:latin typeface="a시월구일3" panose="02020600000000000000" pitchFamily="18" charset="-127"/>
                <a:ea typeface="a시월구일3" panose="02020600000000000000" pitchFamily="18" charset="-127"/>
                <a:sym typeface="Arial"/>
              </a:rPr>
              <a:t>역할 분담</a:t>
            </a:r>
            <a:endParaRPr sz="2400" b="1" i="0" u="none" strike="noStrike" cap="none" dirty="0">
              <a:solidFill>
                <a:schemeClr val="lt1"/>
              </a:solidFill>
              <a:latin typeface="a시월구일3" panose="02020600000000000000" pitchFamily="18" charset="-127"/>
              <a:ea typeface="a시월구일3" panose="02020600000000000000" pitchFamily="18" charset="-127"/>
              <a:sym typeface="Arial"/>
            </a:endParaRPr>
          </a:p>
        </p:txBody>
      </p:sp>
      <p:sp>
        <p:nvSpPr>
          <p:cNvPr id="107" name="Google Shape;107;p25"/>
          <p:cNvSpPr txBox="1"/>
          <p:nvPr/>
        </p:nvSpPr>
        <p:spPr>
          <a:xfrm>
            <a:off x="0" y="5891851"/>
            <a:ext cx="91440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lt1"/>
                </a:solidFill>
                <a:latin typeface="a시월구일1" panose="02020600000000000000" pitchFamily="18" charset="-127"/>
                <a:ea typeface="a시월구일1" panose="02020600000000000000" pitchFamily="18" charset="-127"/>
                <a:sym typeface="Arial"/>
              </a:rPr>
              <a:t>1</a:t>
            </a:r>
            <a:r>
              <a:rPr lang="ko-KR" sz="1800" b="1" i="0" u="none" strike="noStrike" cap="none" dirty="0" smtClean="0">
                <a:solidFill>
                  <a:schemeClr val="lt1"/>
                </a:solidFill>
                <a:latin typeface="a시월구일1" panose="02020600000000000000" pitchFamily="18" charset="-127"/>
                <a:ea typeface="a시월구일1" panose="02020600000000000000" pitchFamily="18" charset="-127"/>
                <a:sym typeface="Arial"/>
              </a:rPr>
              <a:t>조</a:t>
            </a:r>
            <a:r>
              <a:rPr lang="en-US" altLang="ko-KR" sz="1800" b="1" i="0" u="none" strike="noStrike" cap="none" dirty="0" smtClean="0">
                <a:solidFill>
                  <a:schemeClr val="lt1"/>
                </a:solidFill>
                <a:latin typeface="a시월구일1" panose="02020600000000000000" pitchFamily="18" charset="-127"/>
                <a:ea typeface="a시월구일1" panose="02020600000000000000" pitchFamily="18" charset="-127"/>
                <a:sym typeface="Arial"/>
              </a:rPr>
              <a:t> </a:t>
            </a:r>
            <a:r>
              <a:rPr lang="ko-KR" sz="1800" b="1" i="0" u="none" strike="noStrike" cap="none" dirty="0" smtClean="0">
                <a:solidFill>
                  <a:schemeClr val="lt1"/>
                </a:solidFill>
                <a:latin typeface="a시월구일1" panose="02020600000000000000" pitchFamily="18" charset="-127"/>
                <a:ea typeface="a시월구일1" panose="02020600000000000000" pitchFamily="18" charset="-127"/>
                <a:sym typeface="Arial"/>
              </a:rPr>
              <a:t>슬기로운 </a:t>
            </a:r>
            <a:r>
              <a:rPr lang="ko-KR" sz="1800" b="1" i="0" u="none" strike="noStrike" cap="none" dirty="0" err="1">
                <a:solidFill>
                  <a:schemeClr val="lt1"/>
                </a:solidFill>
                <a:latin typeface="a시월구일1" panose="02020600000000000000" pitchFamily="18" charset="-127"/>
                <a:ea typeface="a시월구일1" panose="02020600000000000000" pitchFamily="18" charset="-127"/>
                <a:sym typeface="Arial"/>
              </a:rPr>
              <a:t>데청생활</a:t>
            </a:r>
            <a:endParaRPr sz="1800" b="1" i="0" u="none" strike="noStrike" cap="none" dirty="0">
              <a:solidFill>
                <a:schemeClr val="lt1"/>
              </a:solidFill>
              <a:latin typeface="a시월구일1" panose="02020600000000000000" pitchFamily="18" charset="-127"/>
              <a:ea typeface="a시월구일1" panose="02020600000000000000" pitchFamily="18" charset="-127"/>
              <a:sym typeface="Arial"/>
            </a:endParaRPr>
          </a:p>
        </p:txBody>
      </p:sp>
      <p:grpSp>
        <p:nvGrpSpPr>
          <p:cNvPr id="108" name="Google Shape;108;p25"/>
          <p:cNvGrpSpPr/>
          <p:nvPr/>
        </p:nvGrpSpPr>
        <p:grpSpPr>
          <a:xfrm>
            <a:off x="382967" y="1989865"/>
            <a:ext cx="1260000" cy="3548168"/>
            <a:chOff x="2078800" y="1772816"/>
            <a:chExt cx="1656301" cy="3548168"/>
          </a:xfrm>
        </p:grpSpPr>
        <p:sp>
          <p:nvSpPr>
            <p:cNvPr id="109" name="Google Shape;109;p25"/>
            <p:cNvSpPr/>
            <p:nvPr/>
          </p:nvSpPr>
          <p:spPr>
            <a:xfrm>
              <a:off x="2078801" y="3376684"/>
              <a:ext cx="1656300" cy="1944300"/>
            </a:xfrm>
            <a:prstGeom prst="rect">
              <a:avLst/>
            </a:prstGeom>
            <a:solidFill>
              <a:schemeClr val="lt1">
                <a:alpha val="8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1" i="0" u="none" strike="noStrike" cap="none">
                <a:solidFill>
                  <a:schemeClr val="lt1"/>
                </a:solidFill>
                <a:latin typeface="a시월구일2" panose="02020600000000000000" pitchFamily="18" charset="-127"/>
                <a:ea typeface="a시월구일2" panose="02020600000000000000" pitchFamily="18" charset="-127"/>
                <a:sym typeface="Arial"/>
              </a:endParaRPr>
            </a:p>
          </p:txBody>
        </p:sp>
        <p:sp>
          <p:nvSpPr>
            <p:cNvPr id="110" name="Google Shape;110;p25"/>
            <p:cNvSpPr txBox="1"/>
            <p:nvPr/>
          </p:nvSpPr>
          <p:spPr>
            <a:xfrm>
              <a:off x="2078801" y="3520709"/>
              <a:ext cx="1656300" cy="64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171450" marR="0" lvl="0" indent="-1714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Nanum Gothic"/>
                <a:buChar char="-"/>
              </a:pPr>
              <a:r>
                <a:rPr lang="ko-KR" altLang="en-US" sz="1200" i="0" u="none" strike="noStrike" cap="none" dirty="0" smtClean="0">
                  <a:solidFill>
                    <a:schemeClr val="dk1"/>
                  </a:solidFill>
                  <a:latin typeface="a시월구일2" panose="02020600000000000000" pitchFamily="18" charset="-127"/>
                  <a:ea typeface="a시월구일2" panose="02020600000000000000" pitchFamily="18" charset="-127"/>
                  <a:cs typeface="Nanum Gothic"/>
                  <a:sym typeface="Nanum Gothic"/>
                </a:rPr>
                <a:t>자료조사</a:t>
              </a:r>
              <a:endParaRPr lang="en-US" altLang="ko-KR" sz="1200" i="0" u="none" strike="noStrike" cap="none" dirty="0" smtClean="0">
                <a:solidFill>
                  <a:schemeClr val="dk1"/>
                </a:solidFill>
                <a:latin typeface="a시월구일2" panose="02020600000000000000" pitchFamily="18" charset="-127"/>
                <a:ea typeface="a시월구일2" panose="02020600000000000000" pitchFamily="18" charset="-127"/>
                <a:cs typeface="Nanum Gothic"/>
                <a:sym typeface="Nanum Gothic"/>
              </a:endParaRPr>
            </a:p>
            <a:p>
              <a:pPr marL="171450" marR="0" lvl="0" indent="-1714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Nanum Gothic"/>
                <a:buChar char="-"/>
              </a:pPr>
              <a:endParaRPr lang="en-US" sz="1200" dirty="0">
                <a:solidFill>
                  <a:schemeClr val="dk1"/>
                </a:solidFill>
                <a:latin typeface="a시월구일2" panose="02020600000000000000" pitchFamily="18" charset="-127"/>
                <a:ea typeface="a시월구일2" panose="02020600000000000000" pitchFamily="18" charset="-127"/>
                <a:cs typeface="Nanum Gothic"/>
                <a:sym typeface="Nanum Gothic"/>
              </a:endParaRPr>
            </a:p>
            <a:p>
              <a:pPr marL="171450" marR="0" lvl="0" indent="-1714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Nanum Gothic"/>
                <a:buChar char="-"/>
              </a:pPr>
              <a:r>
                <a:rPr lang="ko-KR" altLang="en-US" sz="1200" i="0" u="none" strike="noStrike" cap="none" dirty="0" smtClean="0">
                  <a:solidFill>
                    <a:schemeClr val="dk1"/>
                  </a:solidFill>
                  <a:latin typeface="a시월구일2" panose="02020600000000000000" pitchFamily="18" charset="-127"/>
                  <a:ea typeface="a시월구일2" panose="02020600000000000000" pitchFamily="18" charset="-127"/>
                  <a:cs typeface="Nanum Gothic"/>
                  <a:sym typeface="Nanum Gothic"/>
                </a:rPr>
                <a:t>주제선정</a:t>
              </a:r>
              <a:endParaRPr sz="1200" i="0" u="none" strike="noStrike" cap="none" dirty="0">
                <a:solidFill>
                  <a:schemeClr val="dk1"/>
                </a:solidFill>
                <a:latin typeface="a시월구일2" panose="02020600000000000000" pitchFamily="18" charset="-127"/>
                <a:ea typeface="a시월구일2" panose="02020600000000000000" pitchFamily="18" charset="-127"/>
                <a:cs typeface="Nanum Gothic"/>
                <a:sym typeface="Nanum Gothic"/>
              </a:endParaRPr>
            </a:p>
          </p:txBody>
        </p:sp>
        <p:sp>
          <p:nvSpPr>
            <p:cNvPr id="111" name="Google Shape;111;p25"/>
            <p:cNvSpPr txBox="1"/>
            <p:nvPr/>
          </p:nvSpPr>
          <p:spPr>
            <a:xfrm>
              <a:off x="2360392" y="1772816"/>
              <a:ext cx="1152000" cy="923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400"/>
                <a:buFont typeface="Arial"/>
                <a:buNone/>
              </a:pPr>
              <a:r>
                <a:rPr lang="ko-KR" sz="3500" b="0" i="0" u="none" strike="noStrike" cap="none" dirty="0" smtClean="0">
                  <a:solidFill>
                    <a:schemeClr val="lt1"/>
                  </a:solidFill>
                  <a:latin typeface="a시월구일2" panose="02020600000000000000" pitchFamily="18" charset="-127"/>
                  <a:ea typeface="a시월구일2" panose="02020600000000000000" pitchFamily="18" charset="-127"/>
                  <a:sym typeface="Arial"/>
                </a:rPr>
                <a:t>0</a:t>
              </a:r>
              <a:r>
                <a:rPr lang="en-US" altLang="ko-KR" sz="3500" b="0" i="0" u="none" strike="noStrike" cap="none" dirty="0" smtClean="0">
                  <a:solidFill>
                    <a:schemeClr val="lt1"/>
                  </a:solidFill>
                  <a:latin typeface="a시월구일2" panose="02020600000000000000" pitchFamily="18" charset="-127"/>
                  <a:ea typeface="a시월구일2" panose="02020600000000000000" pitchFamily="18" charset="-127"/>
                  <a:sym typeface="Arial"/>
                </a:rPr>
                <a:t>1</a:t>
              </a:r>
              <a:endParaRPr sz="3500" b="0" i="0" u="none" strike="noStrike" cap="none" dirty="0">
                <a:solidFill>
                  <a:schemeClr val="lt1"/>
                </a:solidFill>
                <a:latin typeface="a시월구일2" panose="02020600000000000000" pitchFamily="18" charset="-127"/>
                <a:ea typeface="a시월구일2" panose="02020600000000000000" pitchFamily="18" charset="-127"/>
                <a:sym typeface="Arial"/>
              </a:endParaRPr>
            </a:p>
          </p:txBody>
        </p:sp>
        <p:cxnSp>
          <p:nvCxnSpPr>
            <p:cNvPr id="112" name="Google Shape;112;p25"/>
            <p:cNvCxnSpPr/>
            <p:nvPr/>
          </p:nvCxnSpPr>
          <p:spPr>
            <a:xfrm>
              <a:off x="2360394" y="2708920"/>
              <a:ext cx="11520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13" name="Google Shape;113;p25"/>
            <p:cNvSpPr txBox="1"/>
            <p:nvPr/>
          </p:nvSpPr>
          <p:spPr>
            <a:xfrm>
              <a:off x="2078800" y="2843650"/>
              <a:ext cx="16563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altLang="en-US" sz="1800" b="1" dirty="0" smtClean="0">
                  <a:solidFill>
                    <a:schemeClr val="lt1"/>
                  </a:solidFill>
                  <a:latin typeface="a시월구일2" panose="02020600000000000000" pitchFamily="18" charset="-127"/>
                  <a:ea typeface="a시월구일2" panose="02020600000000000000" pitchFamily="18" charset="-127"/>
                </a:rPr>
                <a:t>김성록</a:t>
              </a:r>
              <a:endParaRPr sz="1800" b="1" dirty="0">
                <a:solidFill>
                  <a:schemeClr val="lt1"/>
                </a:solidFill>
                <a:latin typeface="a시월구일2" panose="02020600000000000000" pitchFamily="18" charset="-127"/>
                <a:ea typeface="a시월구일2" panose="02020600000000000000" pitchFamily="18" charset="-127"/>
              </a:endParaRPr>
            </a:p>
          </p:txBody>
        </p:sp>
      </p:grpSp>
      <p:grpSp>
        <p:nvGrpSpPr>
          <p:cNvPr id="52" name="Google Shape;108;p25"/>
          <p:cNvGrpSpPr/>
          <p:nvPr/>
        </p:nvGrpSpPr>
        <p:grpSpPr>
          <a:xfrm>
            <a:off x="1806155" y="1989865"/>
            <a:ext cx="1260000" cy="3548168"/>
            <a:chOff x="2078800" y="1772816"/>
            <a:chExt cx="1656301" cy="3548168"/>
          </a:xfrm>
        </p:grpSpPr>
        <p:sp>
          <p:nvSpPr>
            <p:cNvPr id="53" name="Google Shape;109;p25"/>
            <p:cNvSpPr/>
            <p:nvPr/>
          </p:nvSpPr>
          <p:spPr>
            <a:xfrm>
              <a:off x="2078801" y="3376684"/>
              <a:ext cx="1656300" cy="1944300"/>
            </a:xfrm>
            <a:prstGeom prst="rect">
              <a:avLst/>
            </a:prstGeom>
            <a:solidFill>
              <a:schemeClr val="lt1">
                <a:alpha val="8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1" i="0" u="none" strike="noStrike" cap="none">
                <a:solidFill>
                  <a:schemeClr val="lt1"/>
                </a:solidFill>
                <a:latin typeface="a시월구일2" panose="02020600000000000000" pitchFamily="18" charset="-127"/>
                <a:ea typeface="a시월구일2" panose="02020600000000000000" pitchFamily="18" charset="-127"/>
                <a:sym typeface="Arial"/>
              </a:endParaRPr>
            </a:p>
          </p:txBody>
        </p:sp>
        <p:sp>
          <p:nvSpPr>
            <p:cNvPr id="54" name="Google Shape;110;p25"/>
            <p:cNvSpPr txBox="1"/>
            <p:nvPr/>
          </p:nvSpPr>
          <p:spPr>
            <a:xfrm>
              <a:off x="2078801" y="3520709"/>
              <a:ext cx="1656300" cy="64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171450" marR="0" lvl="0" indent="-1714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Nanum Gothic"/>
                <a:buChar char="-"/>
              </a:pPr>
              <a:r>
                <a:rPr lang="ko-KR" altLang="en-US" sz="1200" i="0" u="none" strike="noStrike" cap="none" dirty="0" smtClean="0">
                  <a:solidFill>
                    <a:schemeClr val="dk1"/>
                  </a:solidFill>
                  <a:latin typeface="a시월구일2" panose="02020600000000000000" pitchFamily="18" charset="-127"/>
                  <a:ea typeface="a시월구일2" panose="02020600000000000000" pitchFamily="18" charset="-127"/>
                  <a:cs typeface="Nanum Gothic"/>
                  <a:sym typeface="Nanum Gothic"/>
                </a:rPr>
                <a:t>데이터 분석</a:t>
              </a:r>
              <a:endParaRPr lang="en-US" altLang="ko-KR" sz="1200" i="0" u="none" strike="noStrike" cap="none" dirty="0" smtClean="0">
                <a:solidFill>
                  <a:schemeClr val="dk1"/>
                </a:solidFill>
                <a:latin typeface="a시월구일2" panose="02020600000000000000" pitchFamily="18" charset="-127"/>
                <a:ea typeface="a시월구일2" panose="02020600000000000000" pitchFamily="18" charset="-127"/>
                <a:cs typeface="Nanum Gothic"/>
                <a:sym typeface="Nanum Gothic"/>
              </a:endParaRPr>
            </a:p>
            <a:p>
              <a:pPr marL="171450" marR="0" lvl="0" indent="-1714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Nanum Gothic"/>
                <a:buChar char="-"/>
              </a:pPr>
              <a:endParaRPr lang="en-US" altLang="ko-KR" sz="1200" dirty="0">
                <a:solidFill>
                  <a:schemeClr val="dk1"/>
                </a:solidFill>
                <a:latin typeface="a시월구일2" panose="02020600000000000000" pitchFamily="18" charset="-127"/>
                <a:ea typeface="a시월구일2" panose="02020600000000000000" pitchFamily="18" charset="-127"/>
                <a:cs typeface="Nanum Gothic"/>
                <a:sym typeface="Nanum Gothic"/>
              </a:endParaRPr>
            </a:p>
            <a:p>
              <a:pPr marL="171450" marR="0" lvl="0" indent="-1714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Nanum Gothic"/>
                <a:buChar char="-"/>
              </a:pPr>
              <a:r>
                <a:rPr lang="ko-KR" altLang="en-US" sz="1200" i="0" u="none" strike="noStrike" cap="none" dirty="0" smtClean="0">
                  <a:solidFill>
                    <a:schemeClr val="dk1"/>
                  </a:solidFill>
                  <a:latin typeface="a시월구일2" panose="02020600000000000000" pitchFamily="18" charset="-127"/>
                  <a:ea typeface="a시월구일2" panose="02020600000000000000" pitchFamily="18" charset="-127"/>
                  <a:cs typeface="Nanum Gothic"/>
                  <a:sym typeface="Nanum Gothic"/>
                </a:rPr>
                <a:t>홈페이지제작</a:t>
              </a:r>
              <a:endParaRPr lang="en-US" altLang="ko-KR" sz="1200" i="0" u="none" strike="noStrike" cap="none" dirty="0" smtClean="0">
                <a:solidFill>
                  <a:schemeClr val="dk1"/>
                </a:solidFill>
                <a:latin typeface="a시월구일2" panose="02020600000000000000" pitchFamily="18" charset="-127"/>
                <a:ea typeface="a시월구일2" panose="02020600000000000000" pitchFamily="18" charset="-127"/>
                <a:cs typeface="Nanum Gothic"/>
                <a:sym typeface="Nanum Gothic"/>
              </a:endParaRPr>
            </a:p>
            <a:p>
              <a:pPr marL="171450" marR="0" lvl="0" indent="-1714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Nanum Gothic"/>
                <a:buChar char="-"/>
              </a:pPr>
              <a:endParaRPr lang="en-US" sz="1200" dirty="0">
                <a:solidFill>
                  <a:schemeClr val="dk1"/>
                </a:solidFill>
                <a:latin typeface="a시월구일2" panose="02020600000000000000" pitchFamily="18" charset="-127"/>
                <a:ea typeface="a시월구일2" panose="02020600000000000000" pitchFamily="18" charset="-127"/>
                <a:cs typeface="Nanum Gothic"/>
                <a:sym typeface="Nanum Gothic"/>
              </a:endParaRPr>
            </a:p>
            <a:p>
              <a:pPr marL="171450" marR="0" lvl="0" indent="-1714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Nanum Gothic"/>
                <a:buChar char="-"/>
              </a:pPr>
              <a:endParaRPr sz="1200" i="0" u="none" strike="noStrike" cap="none" dirty="0">
                <a:solidFill>
                  <a:schemeClr val="dk1"/>
                </a:solidFill>
                <a:latin typeface="a시월구일2" panose="02020600000000000000" pitchFamily="18" charset="-127"/>
                <a:ea typeface="a시월구일2" panose="02020600000000000000" pitchFamily="18" charset="-127"/>
                <a:cs typeface="Nanum Gothic"/>
                <a:sym typeface="Nanum Gothic"/>
              </a:endParaRPr>
            </a:p>
          </p:txBody>
        </p:sp>
        <p:sp>
          <p:nvSpPr>
            <p:cNvPr id="55" name="Google Shape;111;p25"/>
            <p:cNvSpPr txBox="1"/>
            <p:nvPr/>
          </p:nvSpPr>
          <p:spPr>
            <a:xfrm>
              <a:off x="2360392" y="1772816"/>
              <a:ext cx="1152000" cy="923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400"/>
                <a:buFont typeface="Arial"/>
                <a:buNone/>
              </a:pPr>
              <a:r>
                <a:rPr lang="ko-KR" sz="3500" b="0" i="0" u="none" strike="noStrike" cap="none" dirty="0">
                  <a:solidFill>
                    <a:schemeClr val="lt1"/>
                  </a:solidFill>
                  <a:latin typeface="a시월구일2" panose="02020600000000000000" pitchFamily="18" charset="-127"/>
                  <a:ea typeface="a시월구일2" panose="02020600000000000000" pitchFamily="18" charset="-127"/>
                  <a:sym typeface="Arial"/>
                </a:rPr>
                <a:t>02</a:t>
              </a:r>
              <a:endParaRPr sz="3500" b="0" i="0" u="none" strike="noStrike" cap="none" dirty="0">
                <a:solidFill>
                  <a:schemeClr val="lt1"/>
                </a:solidFill>
                <a:latin typeface="a시월구일2" panose="02020600000000000000" pitchFamily="18" charset="-127"/>
                <a:ea typeface="a시월구일2" panose="02020600000000000000" pitchFamily="18" charset="-127"/>
                <a:sym typeface="Arial"/>
              </a:endParaRPr>
            </a:p>
          </p:txBody>
        </p:sp>
        <p:cxnSp>
          <p:nvCxnSpPr>
            <p:cNvPr id="56" name="Google Shape;112;p25"/>
            <p:cNvCxnSpPr/>
            <p:nvPr/>
          </p:nvCxnSpPr>
          <p:spPr>
            <a:xfrm>
              <a:off x="2360394" y="2708920"/>
              <a:ext cx="11520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57" name="Google Shape;113;p25"/>
            <p:cNvSpPr txBox="1"/>
            <p:nvPr/>
          </p:nvSpPr>
          <p:spPr>
            <a:xfrm>
              <a:off x="2078800" y="2843650"/>
              <a:ext cx="16563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altLang="en-US" sz="1800" b="1" dirty="0" smtClean="0">
                  <a:solidFill>
                    <a:schemeClr val="lt1"/>
                  </a:solidFill>
                  <a:latin typeface="a시월구일2" panose="02020600000000000000" pitchFamily="18" charset="-127"/>
                  <a:ea typeface="a시월구일2" panose="02020600000000000000" pitchFamily="18" charset="-127"/>
                </a:rPr>
                <a:t>박재훈</a:t>
              </a:r>
              <a:endParaRPr sz="1800" b="1" dirty="0">
                <a:solidFill>
                  <a:schemeClr val="lt1"/>
                </a:solidFill>
                <a:latin typeface="a시월구일2" panose="02020600000000000000" pitchFamily="18" charset="-127"/>
                <a:ea typeface="a시월구일2" panose="02020600000000000000" pitchFamily="18" charset="-127"/>
              </a:endParaRPr>
            </a:p>
          </p:txBody>
        </p:sp>
      </p:grpSp>
      <p:grpSp>
        <p:nvGrpSpPr>
          <p:cNvPr id="58" name="Google Shape;108;p25"/>
          <p:cNvGrpSpPr/>
          <p:nvPr/>
        </p:nvGrpSpPr>
        <p:grpSpPr>
          <a:xfrm>
            <a:off x="3229343" y="1989865"/>
            <a:ext cx="1260000" cy="3548168"/>
            <a:chOff x="2078800" y="1772816"/>
            <a:chExt cx="1656301" cy="3548168"/>
          </a:xfrm>
        </p:grpSpPr>
        <p:sp>
          <p:nvSpPr>
            <p:cNvPr id="59" name="Google Shape;109;p25"/>
            <p:cNvSpPr/>
            <p:nvPr/>
          </p:nvSpPr>
          <p:spPr>
            <a:xfrm>
              <a:off x="2078801" y="3376684"/>
              <a:ext cx="1656300" cy="1944300"/>
            </a:xfrm>
            <a:prstGeom prst="rect">
              <a:avLst/>
            </a:prstGeom>
            <a:solidFill>
              <a:schemeClr val="lt1">
                <a:alpha val="8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1" i="0" u="none" strike="noStrike" cap="none">
                <a:solidFill>
                  <a:schemeClr val="lt1"/>
                </a:solidFill>
                <a:latin typeface="a시월구일2" panose="02020600000000000000" pitchFamily="18" charset="-127"/>
                <a:ea typeface="a시월구일2" panose="02020600000000000000" pitchFamily="18" charset="-127"/>
                <a:sym typeface="Arial"/>
              </a:endParaRPr>
            </a:p>
          </p:txBody>
        </p:sp>
        <p:sp>
          <p:nvSpPr>
            <p:cNvPr id="60" name="Google Shape;110;p25"/>
            <p:cNvSpPr txBox="1"/>
            <p:nvPr/>
          </p:nvSpPr>
          <p:spPr>
            <a:xfrm>
              <a:off x="2078801" y="3520709"/>
              <a:ext cx="1656300" cy="64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171450" marR="0" lvl="0" indent="-1714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Nanum Gothic"/>
                <a:buChar char="-"/>
              </a:pPr>
              <a:r>
                <a:rPr lang="ko-KR" altLang="en-US" sz="1200" i="0" u="none" strike="noStrike" cap="none" dirty="0" smtClean="0">
                  <a:solidFill>
                    <a:schemeClr val="dk1"/>
                  </a:solidFill>
                  <a:latin typeface="a시월구일2" panose="02020600000000000000" pitchFamily="18" charset="-127"/>
                  <a:ea typeface="a시월구일2" panose="02020600000000000000" pitchFamily="18" charset="-127"/>
                  <a:cs typeface="Nanum Gothic"/>
                  <a:sym typeface="Nanum Gothic"/>
                </a:rPr>
                <a:t>데이터 분석</a:t>
              </a:r>
              <a:endParaRPr lang="en-US" altLang="ko-KR" sz="1200" i="0" u="none" strike="noStrike" cap="none" dirty="0" smtClean="0">
                <a:solidFill>
                  <a:schemeClr val="dk1"/>
                </a:solidFill>
                <a:latin typeface="a시월구일2" panose="02020600000000000000" pitchFamily="18" charset="-127"/>
                <a:ea typeface="a시월구일2" panose="02020600000000000000" pitchFamily="18" charset="-127"/>
                <a:cs typeface="Nanum Gothic"/>
                <a:sym typeface="Nanum Gothic"/>
              </a:endParaRPr>
            </a:p>
            <a:p>
              <a:pPr marL="171450" marR="0" lvl="0" indent="-1714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Nanum Gothic"/>
                <a:buChar char="-"/>
              </a:pPr>
              <a:endParaRPr lang="en-US" sz="1200" dirty="0">
                <a:solidFill>
                  <a:schemeClr val="dk1"/>
                </a:solidFill>
                <a:latin typeface="a시월구일2" panose="02020600000000000000" pitchFamily="18" charset="-127"/>
                <a:ea typeface="a시월구일2" panose="02020600000000000000" pitchFamily="18" charset="-127"/>
                <a:cs typeface="Nanum Gothic"/>
                <a:sym typeface="Nanum Gothic"/>
              </a:endParaRPr>
            </a:p>
            <a:p>
              <a:pPr marL="171450" marR="0" lvl="0" indent="-1714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Nanum Gothic"/>
                <a:buChar char="-"/>
              </a:pPr>
              <a:r>
                <a:rPr lang="en-US" sz="1200" dirty="0" smtClean="0">
                  <a:solidFill>
                    <a:schemeClr val="dk1"/>
                  </a:solidFill>
                  <a:latin typeface="a시월구일2" panose="02020600000000000000" pitchFamily="18" charset="-127"/>
                  <a:ea typeface="a시월구일2" panose="02020600000000000000" pitchFamily="18" charset="-127"/>
                  <a:cs typeface="Nanum Gothic"/>
                  <a:sym typeface="Nanum Gothic"/>
                </a:rPr>
                <a:t>PPT </a:t>
              </a:r>
              <a:r>
                <a:rPr lang="ko-KR" altLang="en-US" sz="1200" dirty="0" smtClean="0">
                  <a:solidFill>
                    <a:schemeClr val="dk1"/>
                  </a:solidFill>
                  <a:latin typeface="a시월구일2" panose="02020600000000000000" pitchFamily="18" charset="-127"/>
                  <a:ea typeface="a시월구일2" panose="02020600000000000000" pitchFamily="18" charset="-127"/>
                  <a:cs typeface="Nanum Gothic"/>
                  <a:sym typeface="Nanum Gothic"/>
                </a:rPr>
                <a:t>제작</a:t>
              </a:r>
              <a:endParaRPr lang="en-US" altLang="ko-KR" sz="1200" dirty="0" smtClean="0">
                <a:solidFill>
                  <a:schemeClr val="dk1"/>
                </a:solidFill>
                <a:latin typeface="a시월구일2" panose="02020600000000000000" pitchFamily="18" charset="-127"/>
                <a:ea typeface="a시월구일2" panose="02020600000000000000" pitchFamily="18" charset="-127"/>
                <a:cs typeface="Nanum Gothic"/>
                <a:sym typeface="Nanum Gothic"/>
              </a:endParaRPr>
            </a:p>
            <a:p>
              <a:pPr marL="171450" marR="0" lvl="0" indent="-1714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Nanum Gothic"/>
                <a:buChar char="-"/>
              </a:pPr>
              <a:endParaRPr lang="en-US" sz="1200" i="0" u="none" strike="noStrike" cap="none" dirty="0">
                <a:solidFill>
                  <a:schemeClr val="dk1"/>
                </a:solidFill>
                <a:latin typeface="a시월구일2" panose="02020600000000000000" pitchFamily="18" charset="-127"/>
                <a:ea typeface="a시월구일2" panose="02020600000000000000" pitchFamily="18" charset="-127"/>
                <a:cs typeface="Nanum Gothic"/>
                <a:sym typeface="Nanum Gothic"/>
              </a:endParaRPr>
            </a:p>
            <a:p>
              <a:pPr marL="171450" marR="0" lvl="0" indent="-1714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Nanum Gothic"/>
                <a:buChar char="-"/>
              </a:pPr>
              <a:r>
                <a:rPr lang="ko-KR" altLang="en-US" sz="1200" dirty="0" smtClean="0">
                  <a:solidFill>
                    <a:schemeClr val="dk1"/>
                  </a:solidFill>
                  <a:latin typeface="a시월구일2" panose="02020600000000000000" pitchFamily="18" charset="-127"/>
                  <a:ea typeface="a시월구일2" panose="02020600000000000000" pitchFamily="18" charset="-127"/>
                  <a:cs typeface="Nanum Gothic"/>
                  <a:sym typeface="Nanum Gothic"/>
                </a:rPr>
                <a:t>발표</a:t>
              </a:r>
              <a:endParaRPr sz="1200" i="0" u="none" strike="noStrike" cap="none" dirty="0">
                <a:solidFill>
                  <a:schemeClr val="dk1"/>
                </a:solidFill>
                <a:latin typeface="a시월구일2" panose="02020600000000000000" pitchFamily="18" charset="-127"/>
                <a:ea typeface="a시월구일2" panose="02020600000000000000" pitchFamily="18" charset="-127"/>
                <a:cs typeface="Nanum Gothic"/>
                <a:sym typeface="Nanum Gothic"/>
              </a:endParaRPr>
            </a:p>
          </p:txBody>
        </p:sp>
        <p:sp>
          <p:nvSpPr>
            <p:cNvPr id="61" name="Google Shape;111;p25"/>
            <p:cNvSpPr txBox="1"/>
            <p:nvPr/>
          </p:nvSpPr>
          <p:spPr>
            <a:xfrm>
              <a:off x="2360392" y="1772816"/>
              <a:ext cx="1151999" cy="923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400"/>
                <a:buFont typeface="Arial"/>
                <a:buNone/>
              </a:pPr>
              <a:r>
                <a:rPr lang="ko-KR" sz="3500" b="0" i="0" u="none" strike="noStrike" cap="none" dirty="0" smtClean="0">
                  <a:solidFill>
                    <a:schemeClr val="lt1"/>
                  </a:solidFill>
                  <a:latin typeface="a시월구일2" panose="02020600000000000000" pitchFamily="18" charset="-127"/>
                  <a:ea typeface="a시월구일2" panose="02020600000000000000" pitchFamily="18" charset="-127"/>
                  <a:sym typeface="Arial"/>
                </a:rPr>
                <a:t>0</a:t>
              </a:r>
              <a:r>
                <a:rPr lang="en-US" altLang="ko-KR" sz="3500" b="0" i="0" u="none" strike="noStrike" cap="none" dirty="0" smtClean="0">
                  <a:solidFill>
                    <a:schemeClr val="lt1"/>
                  </a:solidFill>
                  <a:latin typeface="a시월구일2" panose="02020600000000000000" pitchFamily="18" charset="-127"/>
                  <a:ea typeface="a시월구일2" panose="02020600000000000000" pitchFamily="18" charset="-127"/>
                  <a:sym typeface="Arial"/>
                </a:rPr>
                <a:t>3</a:t>
              </a:r>
              <a:endParaRPr sz="3500" b="0" i="0" u="none" strike="noStrike" cap="none" dirty="0">
                <a:solidFill>
                  <a:schemeClr val="lt1"/>
                </a:solidFill>
                <a:latin typeface="a시월구일2" panose="02020600000000000000" pitchFamily="18" charset="-127"/>
                <a:ea typeface="a시월구일2" panose="02020600000000000000" pitchFamily="18" charset="-127"/>
                <a:sym typeface="Arial"/>
              </a:endParaRPr>
            </a:p>
          </p:txBody>
        </p:sp>
        <p:cxnSp>
          <p:nvCxnSpPr>
            <p:cNvPr id="62" name="Google Shape;112;p25"/>
            <p:cNvCxnSpPr/>
            <p:nvPr/>
          </p:nvCxnSpPr>
          <p:spPr>
            <a:xfrm>
              <a:off x="2360394" y="2708920"/>
              <a:ext cx="11520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63" name="Google Shape;113;p25"/>
            <p:cNvSpPr txBox="1"/>
            <p:nvPr/>
          </p:nvSpPr>
          <p:spPr>
            <a:xfrm>
              <a:off x="2078800" y="2843650"/>
              <a:ext cx="16563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altLang="en-US" sz="1800" b="1" dirty="0" smtClean="0">
                  <a:solidFill>
                    <a:schemeClr val="lt1"/>
                  </a:solidFill>
                  <a:latin typeface="a시월구일2" panose="02020600000000000000" pitchFamily="18" charset="-127"/>
                  <a:ea typeface="a시월구일2" panose="02020600000000000000" pitchFamily="18" charset="-127"/>
                </a:rPr>
                <a:t>박주혁</a:t>
              </a:r>
              <a:endParaRPr sz="1800" b="1" dirty="0">
                <a:solidFill>
                  <a:schemeClr val="lt1"/>
                </a:solidFill>
                <a:latin typeface="a시월구일2" panose="02020600000000000000" pitchFamily="18" charset="-127"/>
                <a:ea typeface="a시월구일2" panose="02020600000000000000" pitchFamily="18" charset="-127"/>
              </a:endParaRPr>
            </a:p>
          </p:txBody>
        </p:sp>
      </p:grpSp>
      <p:grpSp>
        <p:nvGrpSpPr>
          <p:cNvPr id="64" name="Google Shape;108;p25"/>
          <p:cNvGrpSpPr/>
          <p:nvPr/>
        </p:nvGrpSpPr>
        <p:grpSpPr>
          <a:xfrm>
            <a:off x="4639586" y="1989865"/>
            <a:ext cx="1260000" cy="3548168"/>
            <a:chOff x="2078800" y="1772816"/>
            <a:chExt cx="1656301" cy="3548168"/>
          </a:xfrm>
        </p:grpSpPr>
        <p:sp>
          <p:nvSpPr>
            <p:cNvPr id="65" name="Google Shape;109;p25"/>
            <p:cNvSpPr/>
            <p:nvPr/>
          </p:nvSpPr>
          <p:spPr>
            <a:xfrm>
              <a:off x="2078801" y="3376684"/>
              <a:ext cx="1656300" cy="1944300"/>
            </a:xfrm>
            <a:prstGeom prst="rect">
              <a:avLst/>
            </a:prstGeom>
            <a:solidFill>
              <a:schemeClr val="lt1">
                <a:alpha val="8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1" i="0" u="none" strike="noStrike" cap="none">
                <a:solidFill>
                  <a:schemeClr val="lt1"/>
                </a:solidFill>
                <a:latin typeface="a시월구일2" panose="02020600000000000000" pitchFamily="18" charset="-127"/>
                <a:ea typeface="a시월구일2" panose="02020600000000000000" pitchFamily="18" charset="-127"/>
                <a:sym typeface="Arial"/>
              </a:endParaRPr>
            </a:p>
          </p:txBody>
        </p:sp>
        <p:sp>
          <p:nvSpPr>
            <p:cNvPr id="66" name="Google Shape;110;p25"/>
            <p:cNvSpPr txBox="1"/>
            <p:nvPr/>
          </p:nvSpPr>
          <p:spPr>
            <a:xfrm>
              <a:off x="2078801" y="3520709"/>
              <a:ext cx="1656300" cy="64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171450" marR="0" lvl="0" indent="-1714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Nanum Gothic"/>
                <a:buChar char="-"/>
              </a:pPr>
              <a:r>
                <a:rPr lang="ko-KR" altLang="en-US" sz="1200" i="0" u="none" strike="noStrike" cap="none" dirty="0" smtClean="0">
                  <a:solidFill>
                    <a:schemeClr val="dk1"/>
                  </a:solidFill>
                  <a:latin typeface="a시월구일2" panose="02020600000000000000" pitchFamily="18" charset="-127"/>
                  <a:ea typeface="a시월구일2" panose="02020600000000000000" pitchFamily="18" charset="-127"/>
                  <a:cs typeface="Nanum Gothic"/>
                  <a:sym typeface="Nanum Gothic"/>
                </a:rPr>
                <a:t>자료조사</a:t>
              </a:r>
              <a:endParaRPr sz="1200" i="0" u="none" strike="noStrike" cap="none" dirty="0">
                <a:solidFill>
                  <a:schemeClr val="dk1"/>
                </a:solidFill>
                <a:latin typeface="a시월구일2" panose="02020600000000000000" pitchFamily="18" charset="-127"/>
                <a:ea typeface="a시월구일2" panose="02020600000000000000" pitchFamily="18" charset="-127"/>
                <a:cs typeface="Nanum Gothic"/>
                <a:sym typeface="Nanum Gothic"/>
              </a:endParaRPr>
            </a:p>
          </p:txBody>
        </p:sp>
        <p:sp>
          <p:nvSpPr>
            <p:cNvPr id="67" name="Google Shape;111;p25"/>
            <p:cNvSpPr txBox="1"/>
            <p:nvPr/>
          </p:nvSpPr>
          <p:spPr>
            <a:xfrm>
              <a:off x="2360392" y="1772816"/>
              <a:ext cx="1152000" cy="923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400"/>
                <a:buFont typeface="Arial"/>
                <a:buNone/>
              </a:pPr>
              <a:r>
                <a:rPr lang="ko-KR" sz="3500" b="0" i="0" u="none" strike="noStrike" cap="none" dirty="0" smtClean="0">
                  <a:solidFill>
                    <a:schemeClr val="lt1"/>
                  </a:solidFill>
                  <a:latin typeface="a시월구일2" panose="02020600000000000000" pitchFamily="18" charset="-127"/>
                  <a:ea typeface="a시월구일2" panose="02020600000000000000" pitchFamily="18" charset="-127"/>
                  <a:sym typeface="Arial"/>
                </a:rPr>
                <a:t>0</a:t>
              </a:r>
              <a:r>
                <a:rPr lang="en-US" altLang="ko-KR" sz="3500" b="0" i="0" u="none" strike="noStrike" cap="none" dirty="0" smtClean="0">
                  <a:solidFill>
                    <a:schemeClr val="lt1"/>
                  </a:solidFill>
                  <a:latin typeface="a시월구일2" panose="02020600000000000000" pitchFamily="18" charset="-127"/>
                  <a:ea typeface="a시월구일2" panose="02020600000000000000" pitchFamily="18" charset="-127"/>
                  <a:sym typeface="Arial"/>
                </a:rPr>
                <a:t>4</a:t>
              </a:r>
              <a:endParaRPr sz="3500" b="0" i="0" u="none" strike="noStrike" cap="none" dirty="0">
                <a:solidFill>
                  <a:schemeClr val="lt1"/>
                </a:solidFill>
                <a:latin typeface="a시월구일2" panose="02020600000000000000" pitchFamily="18" charset="-127"/>
                <a:ea typeface="a시월구일2" panose="02020600000000000000" pitchFamily="18" charset="-127"/>
                <a:sym typeface="Arial"/>
              </a:endParaRPr>
            </a:p>
          </p:txBody>
        </p:sp>
        <p:cxnSp>
          <p:nvCxnSpPr>
            <p:cNvPr id="68" name="Google Shape;112;p25"/>
            <p:cNvCxnSpPr/>
            <p:nvPr/>
          </p:nvCxnSpPr>
          <p:spPr>
            <a:xfrm>
              <a:off x="2360394" y="2708920"/>
              <a:ext cx="11520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69" name="Google Shape;113;p25"/>
            <p:cNvSpPr txBox="1"/>
            <p:nvPr/>
          </p:nvSpPr>
          <p:spPr>
            <a:xfrm>
              <a:off x="2078800" y="2843650"/>
              <a:ext cx="16563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altLang="en-US" sz="1800" b="1" dirty="0" err="1" smtClean="0">
                  <a:solidFill>
                    <a:schemeClr val="lt1"/>
                  </a:solidFill>
                  <a:latin typeface="a시월구일2" panose="02020600000000000000" pitchFamily="18" charset="-127"/>
                  <a:ea typeface="a시월구일2" panose="02020600000000000000" pitchFamily="18" charset="-127"/>
                </a:rPr>
                <a:t>이율리</a:t>
              </a:r>
              <a:endParaRPr sz="1800" b="1" dirty="0">
                <a:solidFill>
                  <a:schemeClr val="lt1"/>
                </a:solidFill>
                <a:latin typeface="a시월구일2" panose="02020600000000000000" pitchFamily="18" charset="-127"/>
                <a:ea typeface="a시월구일2" panose="02020600000000000000" pitchFamily="18" charset="-127"/>
              </a:endParaRPr>
            </a:p>
          </p:txBody>
        </p:sp>
      </p:grpSp>
      <p:grpSp>
        <p:nvGrpSpPr>
          <p:cNvPr id="70" name="Google Shape;108;p25"/>
          <p:cNvGrpSpPr/>
          <p:nvPr/>
        </p:nvGrpSpPr>
        <p:grpSpPr>
          <a:xfrm>
            <a:off x="7484728" y="1989865"/>
            <a:ext cx="1260000" cy="3548168"/>
            <a:chOff x="2078800" y="1772816"/>
            <a:chExt cx="1656301" cy="3548168"/>
          </a:xfrm>
        </p:grpSpPr>
        <p:sp>
          <p:nvSpPr>
            <p:cNvPr id="71" name="Google Shape;109;p25"/>
            <p:cNvSpPr/>
            <p:nvPr/>
          </p:nvSpPr>
          <p:spPr>
            <a:xfrm>
              <a:off x="2078801" y="3376684"/>
              <a:ext cx="1656300" cy="1944300"/>
            </a:xfrm>
            <a:prstGeom prst="rect">
              <a:avLst/>
            </a:prstGeom>
            <a:solidFill>
              <a:schemeClr val="lt1">
                <a:alpha val="8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1" i="0" u="none" strike="noStrike" cap="none">
                <a:solidFill>
                  <a:schemeClr val="lt1"/>
                </a:solidFill>
                <a:latin typeface="a시월구일2" panose="02020600000000000000" pitchFamily="18" charset="-127"/>
                <a:ea typeface="a시월구일2" panose="02020600000000000000" pitchFamily="18" charset="-127"/>
                <a:sym typeface="Arial"/>
              </a:endParaRPr>
            </a:p>
          </p:txBody>
        </p:sp>
        <p:sp>
          <p:nvSpPr>
            <p:cNvPr id="72" name="Google Shape;110;p25"/>
            <p:cNvSpPr txBox="1"/>
            <p:nvPr/>
          </p:nvSpPr>
          <p:spPr>
            <a:xfrm>
              <a:off x="2078801" y="3520709"/>
              <a:ext cx="1656300" cy="64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171450" marR="0" lvl="0" indent="-1714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Nanum Gothic"/>
                <a:buChar char="-"/>
              </a:pPr>
              <a:r>
                <a:rPr lang="en-US" altLang="ko-KR" sz="1200" i="0" u="none" strike="noStrike" cap="none" dirty="0" smtClean="0">
                  <a:solidFill>
                    <a:schemeClr val="dk1"/>
                  </a:solidFill>
                  <a:latin typeface="a시월구일2" panose="02020600000000000000" pitchFamily="18" charset="-127"/>
                  <a:ea typeface="a시월구일2" panose="02020600000000000000" pitchFamily="18" charset="-127"/>
                  <a:cs typeface="Nanum Gothic"/>
                  <a:sym typeface="Nanum Gothic"/>
                </a:rPr>
                <a:t>PPT </a:t>
              </a:r>
              <a:r>
                <a:rPr lang="ko-KR" altLang="en-US" sz="1200" i="0" u="none" strike="noStrike" cap="none" dirty="0" smtClean="0">
                  <a:solidFill>
                    <a:schemeClr val="dk1"/>
                  </a:solidFill>
                  <a:latin typeface="a시월구일2" panose="02020600000000000000" pitchFamily="18" charset="-127"/>
                  <a:ea typeface="a시월구일2" panose="02020600000000000000" pitchFamily="18" charset="-127"/>
                  <a:cs typeface="Nanum Gothic"/>
                  <a:sym typeface="Nanum Gothic"/>
                </a:rPr>
                <a:t>제작</a:t>
              </a:r>
              <a:endParaRPr lang="en-US" altLang="ko-KR" sz="1200" i="0" u="none" strike="noStrike" cap="none" dirty="0" smtClean="0">
                <a:solidFill>
                  <a:schemeClr val="dk1"/>
                </a:solidFill>
                <a:latin typeface="a시월구일2" panose="02020600000000000000" pitchFamily="18" charset="-127"/>
                <a:ea typeface="a시월구일2" panose="02020600000000000000" pitchFamily="18" charset="-127"/>
                <a:cs typeface="Nanum Gothic"/>
                <a:sym typeface="Nanum Gothic"/>
              </a:endParaRPr>
            </a:p>
            <a:p>
              <a:pPr marL="171450" marR="0" lvl="0" indent="-1714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Nanum Gothic"/>
                <a:buChar char="-"/>
              </a:pPr>
              <a:endParaRPr lang="en-US" sz="1200" dirty="0">
                <a:solidFill>
                  <a:schemeClr val="dk1"/>
                </a:solidFill>
                <a:latin typeface="a시월구일2" panose="02020600000000000000" pitchFamily="18" charset="-127"/>
                <a:ea typeface="a시월구일2" panose="02020600000000000000" pitchFamily="18" charset="-127"/>
                <a:cs typeface="Nanum Gothic"/>
                <a:sym typeface="Nanum Gothic"/>
              </a:endParaRPr>
            </a:p>
            <a:p>
              <a:pPr marL="171450" marR="0" lvl="0" indent="-1714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Nanum Gothic"/>
                <a:buChar char="-"/>
              </a:pPr>
              <a:r>
                <a:rPr lang="ko-KR" altLang="en-US" sz="1200" i="0" u="none" strike="noStrike" cap="none" dirty="0" smtClean="0">
                  <a:solidFill>
                    <a:schemeClr val="dk1"/>
                  </a:solidFill>
                  <a:latin typeface="a시월구일2" panose="02020600000000000000" pitchFamily="18" charset="-127"/>
                  <a:ea typeface="a시월구일2" panose="02020600000000000000" pitchFamily="18" charset="-127"/>
                  <a:cs typeface="Nanum Gothic"/>
                  <a:sym typeface="Nanum Gothic"/>
                </a:rPr>
                <a:t>자료조사</a:t>
              </a:r>
              <a:endParaRPr sz="1200" i="0" u="none" strike="noStrike" cap="none" dirty="0">
                <a:solidFill>
                  <a:schemeClr val="dk1"/>
                </a:solidFill>
                <a:latin typeface="a시월구일2" panose="02020600000000000000" pitchFamily="18" charset="-127"/>
                <a:ea typeface="a시월구일2" panose="02020600000000000000" pitchFamily="18" charset="-127"/>
                <a:cs typeface="Nanum Gothic"/>
                <a:sym typeface="Nanum Gothic"/>
              </a:endParaRPr>
            </a:p>
          </p:txBody>
        </p:sp>
        <p:sp>
          <p:nvSpPr>
            <p:cNvPr id="73" name="Google Shape;111;p25"/>
            <p:cNvSpPr txBox="1"/>
            <p:nvPr/>
          </p:nvSpPr>
          <p:spPr>
            <a:xfrm>
              <a:off x="2360392" y="1772816"/>
              <a:ext cx="1152000" cy="923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400"/>
                <a:buFont typeface="Arial"/>
                <a:buNone/>
              </a:pPr>
              <a:r>
                <a:rPr lang="ko-KR" sz="3500" b="0" i="0" u="none" strike="noStrike" cap="none" dirty="0" smtClean="0">
                  <a:solidFill>
                    <a:schemeClr val="lt1"/>
                  </a:solidFill>
                  <a:latin typeface="a시월구일2" panose="02020600000000000000" pitchFamily="18" charset="-127"/>
                  <a:ea typeface="a시월구일2" panose="02020600000000000000" pitchFamily="18" charset="-127"/>
                  <a:sym typeface="Arial"/>
                </a:rPr>
                <a:t>0</a:t>
              </a:r>
              <a:r>
                <a:rPr lang="en-US" altLang="ko-KR" sz="3500" b="0" i="0" u="none" strike="noStrike" cap="none" dirty="0" smtClean="0">
                  <a:solidFill>
                    <a:schemeClr val="lt1"/>
                  </a:solidFill>
                  <a:latin typeface="a시월구일2" panose="02020600000000000000" pitchFamily="18" charset="-127"/>
                  <a:ea typeface="a시월구일2" panose="02020600000000000000" pitchFamily="18" charset="-127"/>
                  <a:sym typeface="Arial"/>
                </a:rPr>
                <a:t>6</a:t>
              </a:r>
              <a:endParaRPr sz="3500" b="0" i="0" u="none" strike="noStrike" cap="none" dirty="0">
                <a:solidFill>
                  <a:schemeClr val="lt1"/>
                </a:solidFill>
                <a:latin typeface="a시월구일2" panose="02020600000000000000" pitchFamily="18" charset="-127"/>
                <a:ea typeface="a시월구일2" panose="02020600000000000000" pitchFamily="18" charset="-127"/>
                <a:sym typeface="Arial"/>
              </a:endParaRPr>
            </a:p>
          </p:txBody>
        </p:sp>
        <p:cxnSp>
          <p:nvCxnSpPr>
            <p:cNvPr id="74" name="Google Shape;112;p25"/>
            <p:cNvCxnSpPr/>
            <p:nvPr/>
          </p:nvCxnSpPr>
          <p:spPr>
            <a:xfrm>
              <a:off x="2360394" y="2708920"/>
              <a:ext cx="11520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75" name="Google Shape;113;p25"/>
            <p:cNvSpPr txBox="1"/>
            <p:nvPr/>
          </p:nvSpPr>
          <p:spPr>
            <a:xfrm>
              <a:off x="2078800" y="2843650"/>
              <a:ext cx="16563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altLang="en-US" sz="1800" b="1" dirty="0" err="1" smtClean="0">
                  <a:solidFill>
                    <a:schemeClr val="lt1"/>
                  </a:solidFill>
                  <a:latin typeface="a시월구일2" panose="02020600000000000000" pitchFamily="18" charset="-127"/>
                  <a:ea typeface="a시월구일2" panose="02020600000000000000" pitchFamily="18" charset="-127"/>
                </a:rPr>
                <a:t>추다연</a:t>
              </a:r>
              <a:endParaRPr sz="1800" b="1" dirty="0">
                <a:solidFill>
                  <a:schemeClr val="lt1"/>
                </a:solidFill>
                <a:latin typeface="a시월구일2" panose="02020600000000000000" pitchFamily="18" charset="-127"/>
                <a:ea typeface="a시월구일2" panose="02020600000000000000" pitchFamily="18" charset="-127"/>
              </a:endParaRPr>
            </a:p>
          </p:txBody>
        </p:sp>
      </p:grpSp>
      <p:grpSp>
        <p:nvGrpSpPr>
          <p:cNvPr id="76" name="Google Shape;108;p25"/>
          <p:cNvGrpSpPr/>
          <p:nvPr/>
        </p:nvGrpSpPr>
        <p:grpSpPr>
          <a:xfrm>
            <a:off x="6049829" y="1989865"/>
            <a:ext cx="1260000" cy="3548168"/>
            <a:chOff x="2078800" y="1772816"/>
            <a:chExt cx="1656301" cy="3548168"/>
          </a:xfrm>
        </p:grpSpPr>
        <p:sp>
          <p:nvSpPr>
            <p:cNvPr id="77" name="Google Shape;109;p25"/>
            <p:cNvSpPr/>
            <p:nvPr/>
          </p:nvSpPr>
          <p:spPr>
            <a:xfrm>
              <a:off x="2078801" y="3376684"/>
              <a:ext cx="1656300" cy="1944300"/>
            </a:xfrm>
            <a:prstGeom prst="rect">
              <a:avLst/>
            </a:prstGeom>
            <a:solidFill>
              <a:schemeClr val="lt1">
                <a:alpha val="8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1" i="0" u="none" strike="noStrike" cap="none">
                <a:solidFill>
                  <a:schemeClr val="lt1"/>
                </a:solidFill>
                <a:latin typeface="a시월구일2" panose="02020600000000000000" pitchFamily="18" charset="-127"/>
                <a:ea typeface="a시월구일2" panose="02020600000000000000" pitchFamily="18" charset="-127"/>
                <a:sym typeface="Arial"/>
              </a:endParaRPr>
            </a:p>
          </p:txBody>
        </p:sp>
        <p:sp>
          <p:nvSpPr>
            <p:cNvPr id="78" name="Google Shape;110;p25"/>
            <p:cNvSpPr txBox="1"/>
            <p:nvPr/>
          </p:nvSpPr>
          <p:spPr>
            <a:xfrm>
              <a:off x="2078801" y="3520709"/>
              <a:ext cx="1656300" cy="64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171450" marR="0" lvl="0" indent="-1714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Nanum Gothic"/>
                <a:buChar char="-"/>
              </a:pPr>
              <a:r>
                <a:rPr lang="ko-KR" altLang="en-US" sz="1200" i="0" u="none" strike="noStrike" cap="none" dirty="0" smtClean="0">
                  <a:solidFill>
                    <a:schemeClr val="dk1"/>
                  </a:solidFill>
                  <a:latin typeface="a시월구일2" panose="02020600000000000000" pitchFamily="18" charset="-127"/>
                  <a:ea typeface="a시월구일2" panose="02020600000000000000" pitchFamily="18" charset="-127"/>
                  <a:cs typeface="Nanum Gothic"/>
                  <a:sym typeface="Nanum Gothic"/>
                </a:rPr>
                <a:t>자료조사</a:t>
              </a:r>
              <a:endParaRPr sz="1200" i="0" u="none" strike="noStrike" cap="none" dirty="0">
                <a:solidFill>
                  <a:schemeClr val="dk1"/>
                </a:solidFill>
                <a:latin typeface="a시월구일2" panose="02020600000000000000" pitchFamily="18" charset="-127"/>
                <a:ea typeface="a시월구일2" panose="02020600000000000000" pitchFamily="18" charset="-127"/>
                <a:cs typeface="Nanum Gothic"/>
                <a:sym typeface="Nanum Gothic"/>
              </a:endParaRPr>
            </a:p>
          </p:txBody>
        </p:sp>
        <p:sp>
          <p:nvSpPr>
            <p:cNvPr id="79" name="Google Shape;111;p25"/>
            <p:cNvSpPr txBox="1"/>
            <p:nvPr/>
          </p:nvSpPr>
          <p:spPr>
            <a:xfrm>
              <a:off x="2360392" y="1772816"/>
              <a:ext cx="1152000" cy="923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400"/>
                <a:buFont typeface="Arial"/>
                <a:buNone/>
              </a:pPr>
              <a:r>
                <a:rPr lang="ko-KR" sz="3500" b="0" i="0" u="none" strike="noStrike" cap="none" dirty="0" smtClean="0">
                  <a:solidFill>
                    <a:schemeClr val="lt1"/>
                  </a:solidFill>
                  <a:latin typeface="a시월구일2" panose="02020600000000000000" pitchFamily="18" charset="-127"/>
                  <a:ea typeface="a시월구일2" panose="02020600000000000000" pitchFamily="18" charset="-127"/>
                  <a:sym typeface="Arial"/>
                </a:rPr>
                <a:t>0</a:t>
              </a:r>
              <a:r>
                <a:rPr lang="en-US" altLang="ko-KR" sz="3500" b="0" i="0" u="none" strike="noStrike" cap="none" dirty="0" smtClean="0">
                  <a:solidFill>
                    <a:schemeClr val="lt1"/>
                  </a:solidFill>
                  <a:latin typeface="a시월구일2" panose="02020600000000000000" pitchFamily="18" charset="-127"/>
                  <a:ea typeface="a시월구일2" panose="02020600000000000000" pitchFamily="18" charset="-127"/>
                  <a:sym typeface="Arial"/>
                </a:rPr>
                <a:t>5</a:t>
              </a:r>
              <a:endParaRPr sz="3500" b="0" i="0" u="none" strike="noStrike" cap="none" dirty="0">
                <a:solidFill>
                  <a:schemeClr val="lt1"/>
                </a:solidFill>
                <a:latin typeface="a시월구일2" panose="02020600000000000000" pitchFamily="18" charset="-127"/>
                <a:ea typeface="a시월구일2" panose="02020600000000000000" pitchFamily="18" charset="-127"/>
                <a:sym typeface="Arial"/>
              </a:endParaRPr>
            </a:p>
          </p:txBody>
        </p:sp>
        <p:cxnSp>
          <p:nvCxnSpPr>
            <p:cNvPr id="80" name="Google Shape;112;p25"/>
            <p:cNvCxnSpPr/>
            <p:nvPr/>
          </p:nvCxnSpPr>
          <p:spPr>
            <a:xfrm>
              <a:off x="2360394" y="2708920"/>
              <a:ext cx="11520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1" name="Google Shape;113;p25"/>
            <p:cNvSpPr txBox="1"/>
            <p:nvPr/>
          </p:nvSpPr>
          <p:spPr>
            <a:xfrm>
              <a:off x="2078800" y="2843650"/>
              <a:ext cx="16563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altLang="en-US" sz="1800" b="1" dirty="0" smtClean="0">
                  <a:solidFill>
                    <a:schemeClr val="lt1"/>
                  </a:solidFill>
                  <a:latin typeface="a시월구일2" panose="02020600000000000000" pitchFamily="18" charset="-127"/>
                  <a:ea typeface="a시월구일2" panose="02020600000000000000" pitchFamily="18" charset="-127"/>
                </a:rPr>
                <a:t>이하진</a:t>
              </a:r>
              <a:endParaRPr sz="1800" b="1" dirty="0">
                <a:solidFill>
                  <a:schemeClr val="lt1"/>
                </a:solidFill>
                <a:latin typeface="a시월구일2" panose="02020600000000000000" pitchFamily="18" charset="-127"/>
                <a:ea typeface="a시월구일2" panose="02020600000000000000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36907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36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3" name="Google Shape;433;p36"/>
          <p:cNvSpPr/>
          <p:nvPr/>
        </p:nvSpPr>
        <p:spPr>
          <a:xfrm>
            <a:off x="527299" y="844247"/>
            <a:ext cx="387350" cy="274591"/>
          </a:xfrm>
          <a:prstGeom prst="homePlate">
            <a:avLst>
              <a:gd name="adj" fmla="val 50000"/>
            </a:avLst>
          </a:prstGeom>
          <a:solidFill>
            <a:srgbClr val="17365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Google Shape;271;p29">
            <a:extLst>
              <a:ext uri="{FF2B5EF4-FFF2-40B4-BE49-F238E27FC236}">
                <a16:creationId xmlns:a16="http://schemas.microsoft.com/office/drawing/2014/main" xmlns="" id="{D3B8FB62-A27F-4605-BA47-7A2A5E695100}"/>
              </a:ext>
            </a:extLst>
          </p:cNvPr>
          <p:cNvSpPr txBox="1"/>
          <p:nvPr/>
        </p:nvSpPr>
        <p:spPr>
          <a:xfrm>
            <a:off x="475763" y="1301892"/>
            <a:ext cx="3960000" cy="3938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algun Gothic"/>
                <a:sym typeface="Malgun Gothic"/>
              </a:rPr>
              <a:t>2011 – 2019</a:t>
            </a:r>
            <a:r>
              <a:rPr lang="ko-KR" altLang="en-US" sz="1500" b="1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algun Gothic"/>
                <a:sym typeface="Malgun Gothic"/>
              </a:rPr>
              <a:t>년 해양사고</a:t>
            </a:r>
            <a:endParaRPr sz="1500" b="1"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41" name="Google Shape;271;p29">
            <a:extLst>
              <a:ext uri="{FF2B5EF4-FFF2-40B4-BE49-F238E27FC236}">
                <a16:creationId xmlns:a16="http://schemas.microsoft.com/office/drawing/2014/main" xmlns="" id="{D3B8FB62-A27F-4605-BA47-7A2A5E695100}"/>
              </a:ext>
            </a:extLst>
          </p:cNvPr>
          <p:cNvSpPr txBox="1"/>
          <p:nvPr/>
        </p:nvSpPr>
        <p:spPr>
          <a:xfrm>
            <a:off x="4698118" y="1301892"/>
            <a:ext cx="3960000" cy="3938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500" b="1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algun Gothic"/>
                <a:sym typeface="Malgun Gothic"/>
              </a:rPr>
              <a:t>2019</a:t>
            </a:r>
            <a:r>
              <a:rPr lang="ko-KR" altLang="en-US" sz="1500" b="1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algun Gothic"/>
                <a:sym typeface="Malgun Gothic"/>
              </a:rPr>
              <a:t>년 해양사고</a:t>
            </a:r>
            <a:endParaRPr sz="1500" b="1"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42" name="Google Shape;195;p31"/>
          <p:cNvSpPr/>
          <p:nvPr/>
        </p:nvSpPr>
        <p:spPr>
          <a:xfrm>
            <a:off x="362490" y="5550821"/>
            <a:ext cx="8389624" cy="909808"/>
          </a:xfrm>
          <a:prstGeom prst="rect">
            <a:avLst/>
          </a:prstGeom>
          <a:solidFill>
            <a:srgbClr val="17365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b="0" i="0" u="none" strike="noStrike" cap="none" dirty="0" smtClean="0">
                <a:solidFill>
                  <a:schemeClr val="lt1"/>
                </a:solidFill>
                <a:latin typeface="a시월구일2" panose="02020600000000000000" pitchFamily="18" charset="-127"/>
                <a:ea typeface="a시월구일2" panose="02020600000000000000" pitchFamily="18" charset="-127"/>
                <a:sym typeface="Arial"/>
              </a:rPr>
              <a:t>통영의 해양경찰청 위치만 사건 중심위치에서 벗어남을 알 수 있었음</a:t>
            </a:r>
            <a:r>
              <a:rPr lang="en-US" altLang="ko-KR" sz="1800" b="0" i="0" u="none" strike="noStrike" cap="none" dirty="0" smtClean="0">
                <a:solidFill>
                  <a:schemeClr val="lt1"/>
                </a:solidFill>
                <a:latin typeface="a시월구일2" panose="02020600000000000000" pitchFamily="18" charset="-127"/>
                <a:ea typeface="a시월구일2" panose="02020600000000000000" pitchFamily="18" charset="-127"/>
                <a:sym typeface="Arial"/>
              </a:rPr>
              <a:t>.</a:t>
            </a:r>
            <a:endParaRPr sz="1800" dirty="0">
              <a:latin typeface="a시월구일2" panose="02020600000000000000" pitchFamily="18" charset="-127"/>
              <a:ea typeface="a시월구일2" panose="02020600000000000000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" b="14953"/>
          <a:stretch/>
        </p:blipFill>
        <p:spPr>
          <a:xfrm>
            <a:off x="475763" y="1301892"/>
            <a:ext cx="8130819" cy="406587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871777" y="4429048"/>
            <a:ext cx="1716143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위치</a:t>
            </a:r>
            <a:endParaRPr lang="en-US" altLang="ko-KR" sz="1000" dirty="0" smtClean="0">
              <a:solidFill>
                <a:schemeClr val="tx1"/>
              </a:solidFill>
              <a:latin typeface="a시월구일1" panose="02020600000000000000" pitchFamily="18" charset="-127"/>
              <a:ea typeface="a시월구일1" panose="02020600000000000000" pitchFamily="18" charset="-127"/>
            </a:endParaRPr>
          </a:p>
          <a:p>
            <a:pPr algn="ctr"/>
            <a:endParaRPr lang="en-US" altLang="ko-KR" sz="500" dirty="0" smtClean="0">
              <a:solidFill>
                <a:schemeClr val="tx1"/>
              </a:solidFill>
              <a:latin typeface="a시월구일1" panose="02020600000000000000" pitchFamily="18" charset="-127"/>
              <a:ea typeface="a시월구일1" panose="02020600000000000000" pitchFamily="18" charset="-127"/>
            </a:endParaRPr>
          </a:p>
          <a:p>
            <a:r>
              <a:rPr lang="ko-KR" altLang="en-US" sz="1000" dirty="0" smtClean="0">
                <a:solidFill>
                  <a:srgbClr val="FF0000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빨강</a:t>
            </a:r>
            <a:r>
              <a:rPr lang="ko-KR" altLang="en-US" sz="1000" dirty="0" smtClean="0">
                <a:solidFill>
                  <a:schemeClr val="tx1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 </a:t>
            </a:r>
            <a:r>
              <a:rPr lang="en-US" altLang="ko-KR" sz="1000" dirty="0" smtClean="0">
                <a:solidFill>
                  <a:schemeClr val="tx1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= </a:t>
            </a:r>
            <a:r>
              <a:rPr lang="ko-KR" altLang="en-US" sz="1000" dirty="0" smtClean="0">
                <a:solidFill>
                  <a:schemeClr val="tx1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관할 해양경찰청</a:t>
            </a:r>
            <a:endParaRPr lang="en-US" altLang="ko-KR" sz="1000" dirty="0" smtClean="0">
              <a:solidFill>
                <a:schemeClr val="tx1"/>
              </a:solidFill>
              <a:latin typeface="a시월구일1" panose="02020600000000000000" pitchFamily="18" charset="-127"/>
              <a:ea typeface="a시월구일1" panose="02020600000000000000" pitchFamily="18" charset="-127"/>
            </a:endParaRPr>
          </a:p>
          <a:p>
            <a:endParaRPr lang="en-US" altLang="ko-KR" sz="500" dirty="0" smtClean="0">
              <a:solidFill>
                <a:schemeClr val="tx1"/>
              </a:solidFill>
              <a:latin typeface="a시월구일1" panose="02020600000000000000" pitchFamily="18" charset="-127"/>
              <a:ea typeface="a시월구일1" panose="02020600000000000000" pitchFamily="18" charset="-127"/>
            </a:endParaRPr>
          </a:p>
          <a:p>
            <a:r>
              <a:rPr lang="ko-KR" altLang="en-US" sz="1000" dirty="0" smtClean="0">
                <a:solidFill>
                  <a:srgbClr val="7030A0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보라</a:t>
            </a:r>
            <a:r>
              <a:rPr lang="ko-KR" altLang="en-US" sz="1000" dirty="0" smtClean="0">
                <a:solidFill>
                  <a:schemeClr val="tx1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 </a:t>
            </a:r>
            <a:r>
              <a:rPr lang="en-US" altLang="ko-KR" sz="1000" dirty="0" smtClean="0">
                <a:solidFill>
                  <a:schemeClr val="tx1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= </a:t>
            </a:r>
            <a:r>
              <a:rPr lang="ko-KR" altLang="en-US" sz="1000" dirty="0" smtClean="0">
                <a:solidFill>
                  <a:schemeClr val="tx1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통영 사고 중심</a:t>
            </a:r>
            <a:endParaRPr lang="en-US" altLang="ko-KR" sz="1000" dirty="0" smtClean="0">
              <a:solidFill>
                <a:schemeClr val="tx1"/>
              </a:solidFill>
              <a:latin typeface="a시월구일1" panose="02020600000000000000" pitchFamily="18" charset="-127"/>
              <a:ea typeface="a시월구일1" panose="02020600000000000000" pitchFamily="18" charset="-127"/>
            </a:endParaRPr>
          </a:p>
          <a:p>
            <a:endParaRPr lang="en-US" altLang="ko-KR" sz="500" dirty="0" smtClean="0">
              <a:solidFill>
                <a:schemeClr val="tx1"/>
              </a:solidFill>
              <a:latin typeface="a시월구일1" panose="02020600000000000000" pitchFamily="18" charset="-127"/>
              <a:ea typeface="a시월구일1" panose="02020600000000000000" pitchFamily="18" charset="-127"/>
            </a:endParaRPr>
          </a:p>
          <a:p>
            <a:r>
              <a:rPr lang="ko-KR" altLang="en-US" sz="1000" dirty="0" smtClean="0">
                <a:solidFill>
                  <a:srgbClr val="0070C0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파랑</a:t>
            </a:r>
            <a:r>
              <a:rPr lang="ko-KR" altLang="en-US" sz="1000" dirty="0" smtClean="0">
                <a:solidFill>
                  <a:schemeClr val="tx1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 </a:t>
            </a:r>
            <a:r>
              <a:rPr lang="en-US" altLang="ko-KR" sz="1000" dirty="0" smtClean="0">
                <a:solidFill>
                  <a:schemeClr val="tx1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= </a:t>
            </a:r>
            <a:r>
              <a:rPr lang="ko-KR" altLang="en-US" sz="1000" dirty="0" smtClean="0">
                <a:solidFill>
                  <a:schemeClr val="tx1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부산</a:t>
            </a:r>
            <a:r>
              <a:rPr lang="en-US" altLang="ko-KR" sz="1000" dirty="0" smtClean="0">
                <a:solidFill>
                  <a:schemeClr val="tx1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,</a:t>
            </a:r>
            <a:r>
              <a:rPr lang="ko-KR" altLang="en-US" sz="1000" dirty="0" smtClean="0">
                <a:solidFill>
                  <a:schemeClr val="tx1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rPr>
              <a:t>여수 사고중심</a:t>
            </a:r>
            <a:endParaRPr lang="ko-KR" altLang="en-US" sz="1000" dirty="0">
              <a:solidFill>
                <a:schemeClr val="tx1"/>
              </a:solidFill>
              <a:latin typeface="a시월구일1" panose="02020600000000000000" pitchFamily="18" charset="-127"/>
              <a:ea typeface="a시월구일1" panose="02020600000000000000" pitchFamily="18" charset="-127"/>
            </a:endParaRPr>
          </a:p>
        </p:txBody>
      </p:sp>
      <p:sp>
        <p:nvSpPr>
          <p:cNvPr id="14" name="Google Shape;432;p36"/>
          <p:cNvSpPr/>
          <p:nvPr/>
        </p:nvSpPr>
        <p:spPr>
          <a:xfrm>
            <a:off x="914649" y="812265"/>
            <a:ext cx="6361639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 smtClean="0">
                <a:solidFill>
                  <a:schemeClr val="dk1"/>
                </a:solidFill>
                <a:latin typeface="a시월구일2" panose="02020600000000000000" pitchFamily="18" charset="-127"/>
                <a:ea typeface="a시월구일2" panose="02020600000000000000" pitchFamily="18" charset="-127"/>
              </a:rPr>
              <a:t>여수</a:t>
            </a:r>
            <a:r>
              <a:rPr lang="en-US" altLang="ko-KR" sz="1600" dirty="0" smtClean="0">
                <a:solidFill>
                  <a:schemeClr val="dk1"/>
                </a:solidFill>
                <a:latin typeface="a시월구일2" panose="02020600000000000000" pitchFamily="18" charset="-127"/>
                <a:ea typeface="a시월구일2" panose="02020600000000000000" pitchFamily="18" charset="-127"/>
              </a:rPr>
              <a:t>, </a:t>
            </a:r>
            <a:r>
              <a:rPr lang="ko-KR" altLang="en-US" sz="1600" dirty="0" smtClean="0">
                <a:solidFill>
                  <a:schemeClr val="dk1"/>
                </a:solidFill>
                <a:latin typeface="a시월구일2" panose="02020600000000000000" pitchFamily="18" charset="-127"/>
                <a:ea typeface="a시월구일2" panose="02020600000000000000" pitchFamily="18" charset="-127"/>
              </a:rPr>
              <a:t>통영</a:t>
            </a:r>
            <a:r>
              <a:rPr lang="en-US" altLang="ko-KR" sz="1600" dirty="0" smtClean="0">
                <a:solidFill>
                  <a:schemeClr val="dk1"/>
                </a:solidFill>
                <a:latin typeface="a시월구일2" panose="02020600000000000000" pitchFamily="18" charset="-127"/>
                <a:ea typeface="a시월구일2" panose="02020600000000000000" pitchFamily="18" charset="-127"/>
              </a:rPr>
              <a:t>, </a:t>
            </a:r>
            <a:r>
              <a:rPr lang="ko-KR" altLang="en-US" sz="1600" dirty="0" smtClean="0">
                <a:solidFill>
                  <a:schemeClr val="dk1"/>
                </a:solidFill>
                <a:latin typeface="a시월구일2" panose="02020600000000000000" pitchFamily="18" charset="-127"/>
                <a:ea typeface="a시월구일2" panose="02020600000000000000" pitchFamily="18" charset="-127"/>
              </a:rPr>
              <a:t>부산의 해양사고 중심위치</a:t>
            </a:r>
            <a:endParaRPr dirty="0">
              <a:latin typeface="a시월구일2" panose="02020600000000000000" pitchFamily="18" charset="-127"/>
              <a:ea typeface="a시월구일2" panose="02020600000000000000" pitchFamily="18" charset="-127"/>
            </a:endParaRPr>
          </a:p>
        </p:txBody>
      </p:sp>
      <p:sp>
        <p:nvSpPr>
          <p:cNvPr id="15" name="Google Shape;374;g9534d822b6_0_37"/>
          <p:cNvSpPr/>
          <p:nvPr/>
        </p:nvSpPr>
        <p:spPr>
          <a:xfrm>
            <a:off x="251520" y="115311"/>
            <a:ext cx="43524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ko-KR" sz="2200" b="0" i="0" u="none" strike="noStrike" cap="none" dirty="0" smtClean="0">
                <a:solidFill>
                  <a:schemeClr val="lt1"/>
                </a:solidFill>
                <a:latin typeface="a시월구일3" panose="02020600000000000000" pitchFamily="18" charset="-127"/>
                <a:ea typeface="a시월구일3" panose="02020600000000000000" pitchFamily="18" charset="-127"/>
                <a:sym typeface="Arial"/>
              </a:rPr>
              <a:t>0</a:t>
            </a:r>
            <a:r>
              <a:rPr lang="en-US" altLang="ko-KR" sz="2200" dirty="0">
                <a:solidFill>
                  <a:schemeClr val="lt1"/>
                </a:solidFill>
                <a:latin typeface="a시월구일3" panose="02020600000000000000" pitchFamily="18" charset="-127"/>
                <a:ea typeface="a시월구일3" panose="02020600000000000000" pitchFamily="18" charset="-127"/>
              </a:rPr>
              <a:t>3</a:t>
            </a:r>
            <a:r>
              <a:rPr lang="ko-KR" sz="2200" b="0" i="0" u="none" strike="noStrike" cap="none" dirty="0" smtClean="0">
                <a:solidFill>
                  <a:schemeClr val="lt1"/>
                </a:solidFill>
                <a:latin typeface="a시월구일3" panose="02020600000000000000" pitchFamily="18" charset="-127"/>
                <a:ea typeface="a시월구일3" panose="02020600000000000000" pitchFamily="18" charset="-127"/>
                <a:sym typeface="Arial"/>
              </a:rPr>
              <a:t>.  </a:t>
            </a:r>
            <a:r>
              <a:rPr lang="ko-KR" altLang="en-US" sz="2200" b="0" i="0" u="none" strike="noStrike" cap="none" dirty="0" smtClean="0">
                <a:solidFill>
                  <a:schemeClr val="lt1"/>
                </a:solidFill>
                <a:latin typeface="a시월구일3" panose="02020600000000000000" pitchFamily="18" charset="-127"/>
                <a:ea typeface="a시월구일3" panose="02020600000000000000" pitchFamily="18" charset="-127"/>
                <a:sym typeface="Arial"/>
              </a:rPr>
              <a:t>시나리오</a:t>
            </a:r>
            <a:r>
              <a:rPr lang="ko-KR" altLang="en-US" sz="2200" b="1" dirty="0" smtClean="0">
                <a:solidFill>
                  <a:schemeClr val="lt1"/>
                </a:solidFill>
                <a:latin typeface="a시월구일3" panose="02020600000000000000" pitchFamily="18" charset="-127"/>
                <a:ea typeface="a시월구일3" panose="02020600000000000000" pitchFamily="18" charset="-127"/>
              </a:rPr>
              <a:t> </a:t>
            </a:r>
            <a:r>
              <a:rPr lang="en-US" altLang="ko-KR" sz="2200" b="1" dirty="0" smtClean="0">
                <a:solidFill>
                  <a:schemeClr val="lt1"/>
                </a:solidFill>
                <a:latin typeface="a시월구일3" panose="02020600000000000000" pitchFamily="18" charset="-127"/>
                <a:ea typeface="a시월구일3" panose="02020600000000000000" pitchFamily="18" charset="-127"/>
              </a:rPr>
              <a:t>- </a:t>
            </a:r>
            <a:r>
              <a:rPr lang="ko-KR" altLang="en-US" sz="2200" dirty="0" smtClean="0">
                <a:solidFill>
                  <a:schemeClr val="lt1"/>
                </a:solidFill>
                <a:latin typeface="a시월구일3" panose="02020600000000000000" pitchFamily="18" charset="-127"/>
                <a:ea typeface="a시월구일3" panose="02020600000000000000" pitchFamily="18" charset="-127"/>
              </a:rPr>
              <a:t>문제해결</a:t>
            </a:r>
            <a:endParaRPr sz="2200" i="0" u="none" strike="noStrike" cap="none" dirty="0">
              <a:solidFill>
                <a:schemeClr val="lt1"/>
              </a:solidFill>
              <a:latin typeface="a시월구일3" panose="02020600000000000000" pitchFamily="18" charset="-127"/>
              <a:ea typeface="a시월구일3" panose="02020600000000000000" pitchFamily="18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71550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36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3" name="Google Shape;433;p36"/>
          <p:cNvSpPr/>
          <p:nvPr/>
        </p:nvSpPr>
        <p:spPr>
          <a:xfrm>
            <a:off x="527299" y="844247"/>
            <a:ext cx="387350" cy="274591"/>
          </a:xfrm>
          <a:prstGeom prst="homePlate">
            <a:avLst>
              <a:gd name="adj" fmla="val 50000"/>
            </a:avLst>
          </a:prstGeom>
          <a:solidFill>
            <a:srgbClr val="17365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Google Shape;271;p29">
            <a:extLst>
              <a:ext uri="{FF2B5EF4-FFF2-40B4-BE49-F238E27FC236}">
                <a16:creationId xmlns:a16="http://schemas.microsoft.com/office/drawing/2014/main" xmlns="" id="{D3B8FB62-A27F-4605-BA47-7A2A5E695100}"/>
              </a:ext>
            </a:extLst>
          </p:cNvPr>
          <p:cNvSpPr txBox="1"/>
          <p:nvPr/>
        </p:nvSpPr>
        <p:spPr>
          <a:xfrm>
            <a:off x="475763" y="1301892"/>
            <a:ext cx="3960000" cy="3938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algun Gothic"/>
                <a:sym typeface="Malgun Gothic"/>
              </a:rPr>
              <a:t>2011 – 2019</a:t>
            </a:r>
            <a:r>
              <a:rPr lang="ko-KR" altLang="en-US" sz="1500" b="1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algun Gothic"/>
                <a:sym typeface="Malgun Gothic"/>
              </a:rPr>
              <a:t>년 해양사고</a:t>
            </a:r>
            <a:endParaRPr sz="1500" b="1"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algun Gothic"/>
              <a:sym typeface="Malgun Gothic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299" y="1333833"/>
            <a:ext cx="3346596" cy="5026696"/>
          </a:xfrm>
          <a:prstGeom prst="rect">
            <a:avLst/>
          </a:prstGeom>
        </p:spPr>
      </p:pic>
      <p:sp>
        <p:nvSpPr>
          <p:cNvPr id="16" name="사각형: 둥근 모서리 118">
            <a:extLst>
              <a:ext uri="{FF2B5EF4-FFF2-40B4-BE49-F238E27FC236}">
                <a16:creationId xmlns:a16="http://schemas.microsoft.com/office/drawing/2014/main" xmlns="" id="{4F25FFC3-A06B-42F9-9024-C5AF7C8F4621}"/>
              </a:ext>
            </a:extLst>
          </p:cNvPr>
          <p:cNvSpPr/>
          <p:nvPr/>
        </p:nvSpPr>
        <p:spPr>
          <a:xfrm>
            <a:off x="4149674" y="4581331"/>
            <a:ext cx="4462481" cy="1779198"/>
          </a:xfrm>
          <a:prstGeom prst="roundRect">
            <a:avLst>
              <a:gd name="adj" fmla="val 0"/>
            </a:avLst>
          </a:prstGeom>
          <a:solidFill>
            <a:srgbClr val="17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buClr>
                <a:schemeClr val="bg1"/>
              </a:buClr>
            </a:pPr>
            <a:r>
              <a:rPr lang="en-US" altLang="ko-KR" sz="1500" b="1" dirty="0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 K</a:t>
            </a:r>
            <a:r>
              <a:rPr lang="ko-KR" altLang="en-US" sz="1500" b="1" dirty="0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의 수는 기울기가 </a:t>
            </a:r>
            <a:r>
              <a:rPr lang="en-US" altLang="ko-KR" sz="1500" b="1" dirty="0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x</a:t>
            </a:r>
            <a:r>
              <a:rPr lang="ko-KR" altLang="en-US" sz="1500" b="1" dirty="0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축과 평행해지는 전인 </a:t>
            </a:r>
            <a:r>
              <a:rPr lang="en-US" altLang="ko-KR" sz="1500" b="1" dirty="0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</a:t>
            </a:r>
            <a:r>
              <a:rPr lang="ko-KR" altLang="en-US" sz="1500" b="1" dirty="0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으로 결정</a:t>
            </a:r>
            <a:r>
              <a:rPr lang="en-US" altLang="ko-KR" sz="1500" b="1" dirty="0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pPr algn="just">
              <a:buClr>
                <a:schemeClr val="bg1"/>
              </a:buClr>
            </a:pPr>
            <a:endParaRPr lang="en-US" altLang="ko-KR" sz="1500" b="1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just">
              <a:buClr>
                <a:schemeClr val="bg1"/>
              </a:buClr>
            </a:pPr>
            <a:r>
              <a:rPr lang="en-US" altLang="ko-KR" sz="1500" b="1" dirty="0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 </a:t>
            </a:r>
            <a:r>
              <a:rPr lang="ko-KR" altLang="en-US" sz="1500" b="1" dirty="0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통영의 해양경찰대를 </a:t>
            </a:r>
            <a:r>
              <a:rPr lang="en-US" altLang="ko-KR" sz="1500" b="1" dirty="0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K-means </a:t>
            </a:r>
            <a:r>
              <a:rPr lang="ko-KR" altLang="en-US" sz="1500" b="1" dirty="0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중심점인 육지부근으로 </a:t>
            </a:r>
            <a:endParaRPr lang="en-US" altLang="ko-KR" sz="1500" b="1" dirty="0" smtClean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just">
              <a:buClr>
                <a:schemeClr val="bg1"/>
              </a:buClr>
            </a:pPr>
            <a:endParaRPr lang="en-US" altLang="ko-KR" sz="500" b="1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just">
              <a:buClr>
                <a:schemeClr val="bg1"/>
              </a:buClr>
            </a:pPr>
            <a:r>
              <a:rPr lang="ko-KR" altLang="en-US" sz="1500" b="1" dirty="0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이전 혹은 초소추가를 권고</a:t>
            </a:r>
            <a:r>
              <a:rPr lang="en-US" altLang="ko-KR" sz="1500" b="1" dirty="0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  <a:endParaRPr lang="en-US" altLang="ko-KR" sz="1500" b="1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4572000" y="1342356"/>
            <a:ext cx="3858163" cy="2801690"/>
            <a:chOff x="4572000" y="1342356"/>
            <a:chExt cx="3858163" cy="2801690"/>
          </a:xfrm>
        </p:grpSpPr>
        <p:grpSp>
          <p:nvGrpSpPr>
            <p:cNvPr id="6" name="그룹 5"/>
            <p:cNvGrpSpPr/>
            <p:nvPr/>
          </p:nvGrpSpPr>
          <p:grpSpPr>
            <a:xfrm>
              <a:off x="4572000" y="1342356"/>
              <a:ext cx="3858163" cy="2709844"/>
              <a:chOff x="4149674" y="1351242"/>
              <a:chExt cx="3858163" cy="2709844"/>
            </a:xfrm>
          </p:grpSpPr>
          <p:sp>
            <p:nvSpPr>
              <p:cNvPr id="41" name="Google Shape;271;p29">
                <a:extLst>
                  <a:ext uri="{FF2B5EF4-FFF2-40B4-BE49-F238E27FC236}">
                    <a16:creationId xmlns:a16="http://schemas.microsoft.com/office/drawing/2014/main" xmlns="" id="{D3B8FB62-A27F-4605-BA47-7A2A5E695100}"/>
                  </a:ext>
                </a:extLst>
              </p:cNvPr>
              <p:cNvSpPr txBox="1"/>
              <p:nvPr/>
            </p:nvSpPr>
            <p:spPr>
              <a:xfrm>
                <a:off x="4149674" y="1351242"/>
                <a:ext cx="3762686" cy="39389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b="1" dirty="0" err="1" smtClean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  <a:cs typeface="Malgun Gothic"/>
                    <a:sym typeface="Malgun Gothic"/>
                  </a:rPr>
                  <a:t>Kmeans</a:t>
                </a:r>
                <a:r>
                  <a:rPr lang="en-US" b="1" dirty="0" smtClean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  <a:cs typeface="Malgun Gothic"/>
                    <a:sym typeface="Malgun Gothic"/>
                  </a:rPr>
                  <a:t> Cluster K </a:t>
                </a:r>
                <a:r>
                  <a:rPr lang="ko-KR" altLang="en-US" b="1" dirty="0" err="1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  <a:cs typeface="Malgun Gothic"/>
                    <a:sym typeface="Malgun Gothic"/>
                  </a:rPr>
                  <a:t>갯</a:t>
                </a:r>
                <a:r>
                  <a:rPr lang="ko-KR" altLang="en-US" b="1" dirty="0" err="1" smtClean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  <a:cs typeface="Malgun Gothic"/>
                    <a:sym typeface="Malgun Gothic"/>
                  </a:rPr>
                  <a:t>수</a:t>
                </a:r>
                <a:endParaRPr b="1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Malgun Gothic"/>
                  <a:sym typeface="Malgun Gothic"/>
                </a:endParaRPr>
              </a:p>
            </p:txBody>
          </p:sp>
          <p:pic>
            <p:nvPicPr>
              <p:cNvPr id="4" name="그림 3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49674" y="1774767"/>
                <a:ext cx="3858163" cy="2286319"/>
              </a:xfrm>
              <a:prstGeom prst="rect">
                <a:avLst/>
              </a:prstGeom>
            </p:spPr>
          </p:pic>
        </p:grpSp>
        <p:sp>
          <p:nvSpPr>
            <p:cNvPr id="9" name="직사각형 8"/>
            <p:cNvSpPr/>
            <p:nvPr/>
          </p:nvSpPr>
          <p:spPr>
            <a:xfrm>
              <a:off x="5001208" y="3864497"/>
              <a:ext cx="2855167" cy="27954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 smtClean="0">
                  <a:solidFill>
                    <a:schemeClr val="tx1"/>
                  </a:solidFill>
                  <a:latin typeface="a시월구일1" panose="02020600000000000000" pitchFamily="18" charset="-127"/>
                  <a:ea typeface="a시월구일1" panose="02020600000000000000" pitchFamily="18" charset="-127"/>
                </a:rPr>
                <a:t>K</a:t>
              </a:r>
              <a:r>
                <a:rPr lang="ko-KR" altLang="en-US" sz="1100" dirty="0" smtClean="0">
                  <a:solidFill>
                    <a:schemeClr val="tx1"/>
                  </a:solidFill>
                  <a:latin typeface="a시월구일1" panose="02020600000000000000" pitchFamily="18" charset="-127"/>
                  <a:ea typeface="a시월구일1" panose="02020600000000000000" pitchFamily="18" charset="-127"/>
                </a:rPr>
                <a:t>의 수</a:t>
              </a:r>
              <a:endParaRPr lang="ko-KR" altLang="en-US" sz="1100" dirty="0">
                <a:solidFill>
                  <a:schemeClr val="tx1"/>
                </a:solidFill>
                <a:latin typeface="a시월구일1" panose="02020600000000000000" pitchFamily="18" charset="-127"/>
                <a:ea typeface="a시월구일1" panose="02020600000000000000" pitchFamily="18" charset="-127"/>
              </a:endParaRPr>
            </a:p>
          </p:txBody>
        </p:sp>
      </p:grpSp>
      <p:sp>
        <p:nvSpPr>
          <p:cNvPr id="19" name="Google Shape;432;p36"/>
          <p:cNvSpPr/>
          <p:nvPr/>
        </p:nvSpPr>
        <p:spPr>
          <a:xfrm>
            <a:off x="914649" y="812265"/>
            <a:ext cx="6361639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 smtClean="0">
                <a:solidFill>
                  <a:schemeClr val="dk1"/>
                </a:solidFill>
                <a:latin typeface="a시월구일2" panose="02020600000000000000" pitchFamily="18" charset="-127"/>
                <a:ea typeface="a시월구일2" panose="02020600000000000000" pitchFamily="18" charset="-127"/>
              </a:rPr>
              <a:t>통영 해양사고에 따른 초소위치 권고</a:t>
            </a:r>
            <a:endParaRPr dirty="0">
              <a:latin typeface="a시월구일2" panose="02020600000000000000" pitchFamily="18" charset="-127"/>
              <a:ea typeface="a시월구일2" panose="02020600000000000000" pitchFamily="18" charset="-127"/>
            </a:endParaRPr>
          </a:p>
        </p:txBody>
      </p:sp>
      <p:sp>
        <p:nvSpPr>
          <p:cNvPr id="20" name="Google Shape;374;g9534d822b6_0_37"/>
          <p:cNvSpPr/>
          <p:nvPr/>
        </p:nvSpPr>
        <p:spPr>
          <a:xfrm>
            <a:off x="251520" y="115311"/>
            <a:ext cx="43524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ko-KR" sz="2200" b="0" i="0" u="none" strike="noStrike" cap="none" dirty="0" smtClean="0">
                <a:solidFill>
                  <a:schemeClr val="lt1"/>
                </a:solidFill>
                <a:latin typeface="a시월구일3" panose="02020600000000000000" pitchFamily="18" charset="-127"/>
                <a:ea typeface="a시월구일3" panose="02020600000000000000" pitchFamily="18" charset="-127"/>
                <a:sym typeface="Arial"/>
              </a:rPr>
              <a:t>0</a:t>
            </a:r>
            <a:r>
              <a:rPr lang="en-US" altLang="ko-KR" sz="2200" dirty="0">
                <a:solidFill>
                  <a:schemeClr val="lt1"/>
                </a:solidFill>
                <a:latin typeface="a시월구일3" panose="02020600000000000000" pitchFamily="18" charset="-127"/>
                <a:ea typeface="a시월구일3" panose="02020600000000000000" pitchFamily="18" charset="-127"/>
              </a:rPr>
              <a:t>3</a:t>
            </a:r>
            <a:r>
              <a:rPr lang="ko-KR" sz="2200" b="0" i="0" u="none" strike="noStrike" cap="none" dirty="0" smtClean="0">
                <a:solidFill>
                  <a:schemeClr val="lt1"/>
                </a:solidFill>
                <a:latin typeface="a시월구일3" panose="02020600000000000000" pitchFamily="18" charset="-127"/>
                <a:ea typeface="a시월구일3" panose="02020600000000000000" pitchFamily="18" charset="-127"/>
                <a:sym typeface="Arial"/>
              </a:rPr>
              <a:t>.  </a:t>
            </a:r>
            <a:r>
              <a:rPr lang="ko-KR" altLang="en-US" sz="2200" b="0" i="0" u="none" strike="noStrike" cap="none" dirty="0" smtClean="0">
                <a:solidFill>
                  <a:schemeClr val="lt1"/>
                </a:solidFill>
                <a:latin typeface="a시월구일3" panose="02020600000000000000" pitchFamily="18" charset="-127"/>
                <a:ea typeface="a시월구일3" panose="02020600000000000000" pitchFamily="18" charset="-127"/>
                <a:sym typeface="Arial"/>
              </a:rPr>
              <a:t>시나리오</a:t>
            </a:r>
            <a:r>
              <a:rPr lang="ko-KR" altLang="en-US" sz="2200" b="1" dirty="0" smtClean="0">
                <a:solidFill>
                  <a:schemeClr val="lt1"/>
                </a:solidFill>
                <a:latin typeface="a시월구일3" panose="02020600000000000000" pitchFamily="18" charset="-127"/>
                <a:ea typeface="a시월구일3" panose="02020600000000000000" pitchFamily="18" charset="-127"/>
              </a:rPr>
              <a:t> </a:t>
            </a:r>
            <a:r>
              <a:rPr lang="en-US" altLang="ko-KR" sz="2200" b="1" dirty="0" smtClean="0">
                <a:solidFill>
                  <a:schemeClr val="lt1"/>
                </a:solidFill>
                <a:latin typeface="a시월구일3" panose="02020600000000000000" pitchFamily="18" charset="-127"/>
                <a:ea typeface="a시월구일3" panose="02020600000000000000" pitchFamily="18" charset="-127"/>
              </a:rPr>
              <a:t>- </a:t>
            </a:r>
            <a:r>
              <a:rPr lang="ko-KR" altLang="en-US" sz="2200" dirty="0" smtClean="0">
                <a:solidFill>
                  <a:schemeClr val="lt1"/>
                </a:solidFill>
                <a:latin typeface="a시월구일3" panose="02020600000000000000" pitchFamily="18" charset="-127"/>
                <a:ea typeface="a시월구일3" panose="02020600000000000000" pitchFamily="18" charset="-127"/>
              </a:rPr>
              <a:t>문제해결</a:t>
            </a:r>
            <a:endParaRPr sz="2200" i="0" u="none" strike="noStrike" cap="none" dirty="0">
              <a:solidFill>
                <a:schemeClr val="lt1"/>
              </a:solidFill>
              <a:latin typeface="a시월구일3" panose="02020600000000000000" pitchFamily="18" charset="-127"/>
              <a:ea typeface="a시월구일3" panose="02020600000000000000" pitchFamily="18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05963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157;p3">
            <a:extLst>
              <a:ext uri="{FF2B5EF4-FFF2-40B4-BE49-F238E27FC236}">
                <a16:creationId xmlns:a16="http://schemas.microsoft.com/office/drawing/2014/main" xmlns="" id="{08F3A89B-CBFD-4D8F-A5F4-B2D0342AF89E}"/>
              </a:ext>
            </a:extLst>
          </p:cNvPr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화살표: 오각형 15">
            <a:extLst>
              <a:ext uri="{FF2B5EF4-FFF2-40B4-BE49-F238E27FC236}">
                <a16:creationId xmlns:a16="http://schemas.microsoft.com/office/drawing/2014/main" xmlns="" id="{4E738F1C-3360-4AB7-83EC-474EDD7C2B0C}"/>
              </a:ext>
            </a:extLst>
          </p:cNvPr>
          <p:cNvSpPr/>
          <p:nvPr/>
        </p:nvSpPr>
        <p:spPr>
          <a:xfrm>
            <a:off x="527299" y="844247"/>
            <a:ext cx="387350" cy="274591"/>
          </a:xfrm>
          <a:prstGeom prst="homePlate">
            <a:avLst/>
          </a:prstGeom>
          <a:solidFill>
            <a:srgbClr val="17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Picture 2" descr="해양수산부, '해로드 앱' 정식 서비스 개시 - 아주경제">
            <a:extLst>
              <a:ext uri="{FF2B5EF4-FFF2-40B4-BE49-F238E27FC236}">
                <a16:creationId xmlns:a16="http://schemas.microsoft.com/office/drawing/2014/main" xmlns="" id="{1C6F9F73-11DC-448C-9E72-5F952C115A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71" r="1659" b="19212"/>
          <a:stretch/>
        </p:blipFill>
        <p:spPr bwMode="auto">
          <a:xfrm>
            <a:off x="527299" y="1553986"/>
            <a:ext cx="3668131" cy="3808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육각형 57">
            <a:extLst>
              <a:ext uri="{FF2B5EF4-FFF2-40B4-BE49-F238E27FC236}">
                <a16:creationId xmlns:a16="http://schemas.microsoft.com/office/drawing/2014/main" xmlns="" id="{F084694F-A846-4D07-884D-0B5FDCB9F5CD}"/>
              </a:ext>
            </a:extLst>
          </p:cNvPr>
          <p:cNvSpPr/>
          <p:nvPr/>
        </p:nvSpPr>
        <p:spPr>
          <a:xfrm rot="5400000">
            <a:off x="4927527" y="3124873"/>
            <a:ext cx="1691475" cy="1410539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FFE593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xmlns="" id="{4EEE6432-AFC5-45A1-9EFE-093DA69D960A}"/>
              </a:ext>
            </a:extLst>
          </p:cNvPr>
          <p:cNvSpPr/>
          <p:nvPr/>
        </p:nvSpPr>
        <p:spPr>
          <a:xfrm>
            <a:off x="407940" y="5588554"/>
            <a:ext cx="4039659" cy="662033"/>
          </a:xfrm>
          <a:prstGeom prst="roundRect">
            <a:avLst/>
          </a:prstGeom>
          <a:solidFill>
            <a:srgbClr val="17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어플 </a:t>
            </a:r>
            <a:r>
              <a:rPr lang="en-US" altLang="ko-KR" sz="15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‘</a:t>
            </a:r>
            <a:r>
              <a:rPr lang="ko-KR" altLang="en-US" sz="1500" dirty="0" err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해로드</a:t>
            </a:r>
            <a:r>
              <a:rPr lang="en-US" altLang="ko-KR" sz="15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’</a:t>
            </a:r>
            <a:r>
              <a:rPr lang="ko-KR" altLang="en-US" sz="15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를 이용하여 </a:t>
            </a:r>
            <a:endParaRPr lang="en-US" altLang="ko-KR" sz="15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ko-KR" altLang="en-US" sz="15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위치 파악 문제 해결 가능</a:t>
            </a:r>
          </a:p>
        </p:txBody>
      </p:sp>
      <p:sp>
        <p:nvSpPr>
          <p:cNvPr id="56" name="육각형 55">
            <a:extLst>
              <a:ext uri="{FF2B5EF4-FFF2-40B4-BE49-F238E27FC236}">
                <a16:creationId xmlns:a16="http://schemas.microsoft.com/office/drawing/2014/main" xmlns="" id="{128CBCEC-7966-4BC4-A172-4F81B044B950}"/>
              </a:ext>
            </a:extLst>
          </p:cNvPr>
          <p:cNvSpPr/>
          <p:nvPr/>
        </p:nvSpPr>
        <p:spPr>
          <a:xfrm rot="5400000">
            <a:off x="4928858" y="1291256"/>
            <a:ext cx="1691475" cy="1410539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FFC00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7" name="Google Shape;273;p29">
            <a:extLst>
              <a:ext uri="{FF2B5EF4-FFF2-40B4-BE49-F238E27FC236}">
                <a16:creationId xmlns:a16="http://schemas.microsoft.com/office/drawing/2014/main" xmlns="" id="{3663D2C7-AD88-429A-97C0-6D26A88FC602}"/>
              </a:ext>
            </a:extLst>
          </p:cNvPr>
          <p:cNvSpPr txBox="1"/>
          <p:nvPr/>
        </p:nvSpPr>
        <p:spPr>
          <a:xfrm>
            <a:off x="5067995" y="2282338"/>
            <a:ext cx="1410540" cy="366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a시월구일2" panose="02020600000000000000" pitchFamily="18" charset="-127"/>
                <a:ea typeface="a시월구일2" panose="02020600000000000000" pitchFamily="18" charset="-127"/>
                <a:cs typeface="Malgun Gothic"/>
                <a:sym typeface="Malgun Gothic"/>
              </a:rPr>
              <a:t>사고 발생</a:t>
            </a:r>
            <a:endParaRPr lang="en-US" altLang="ko-KR" dirty="0">
              <a:latin typeface="a시월구일2" panose="02020600000000000000" pitchFamily="18" charset="-127"/>
              <a:ea typeface="a시월구일2" panose="02020600000000000000" pitchFamily="18" charset="-127"/>
              <a:cs typeface="Malgun Gothic"/>
              <a:sym typeface="Malgun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>
              <a:latin typeface="a시월구일2" panose="02020600000000000000" pitchFamily="18" charset="-127"/>
              <a:ea typeface="a시월구일2" panose="02020600000000000000" pitchFamily="18" charset="-127"/>
              <a:cs typeface="Malgun Gothic"/>
              <a:sym typeface="Malgun Gothic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xmlns="" id="{38D79E56-E1C3-48D8-A341-7C1AD0356FF5}"/>
              </a:ext>
            </a:extLst>
          </p:cNvPr>
          <p:cNvGrpSpPr/>
          <p:nvPr/>
        </p:nvGrpSpPr>
        <p:grpSpPr>
          <a:xfrm>
            <a:off x="5233265" y="1328093"/>
            <a:ext cx="1080000" cy="1080000"/>
            <a:chOff x="5233265" y="1328093"/>
            <a:chExt cx="1080000" cy="1080000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xmlns="" id="{3B18E118-37BF-46CE-A734-25DD4FA76FBD}"/>
                </a:ext>
              </a:extLst>
            </p:cNvPr>
            <p:cNvSpPr/>
            <p:nvPr/>
          </p:nvSpPr>
          <p:spPr>
            <a:xfrm rot="1219178">
              <a:off x="5552483" y="1723185"/>
              <a:ext cx="669739" cy="3231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각 삼각형 8">
              <a:extLst>
                <a:ext uri="{FF2B5EF4-FFF2-40B4-BE49-F238E27FC236}">
                  <a16:creationId xmlns:a16="http://schemas.microsoft.com/office/drawing/2014/main" xmlns="" id="{B5EAECD9-2957-4815-A6A2-36D0E5F94B5E}"/>
                </a:ext>
              </a:extLst>
            </p:cNvPr>
            <p:cNvSpPr/>
            <p:nvPr/>
          </p:nvSpPr>
          <p:spPr>
            <a:xfrm rot="611992">
              <a:off x="5435124" y="1748337"/>
              <a:ext cx="736294" cy="20906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순서도: 수행의 시작/종료 11">
              <a:extLst>
                <a:ext uri="{FF2B5EF4-FFF2-40B4-BE49-F238E27FC236}">
                  <a16:creationId xmlns:a16="http://schemas.microsoft.com/office/drawing/2014/main" xmlns="" id="{EE9305DC-7BA6-4306-9296-2A847EF82AC9}"/>
                </a:ext>
              </a:extLst>
            </p:cNvPr>
            <p:cNvSpPr/>
            <p:nvPr/>
          </p:nvSpPr>
          <p:spPr>
            <a:xfrm rot="1099092">
              <a:off x="5697177" y="1656279"/>
              <a:ext cx="466530" cy="218900"/>
            </a:xfrm>
            <a:prstGeom prst="flowChartTermina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xmlns="" id="{81ED18BF-6FCE-471C-8756-DE16E7EB9761}"/>
                </a:ext>
              </a:extLst>
            </p:cNvPr>
            <p:cNvSpPr/>
            <p:nvPr/>
          </p:nvSpPr>
          <p:spPr>
            <a:xfrm>
              <a:off x="5286375" y="2000250"/>
              <a:ext cx="982864" cy="255210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타원 2">
              <a:extLst>
                <a:ext uri="{FF2B5EF4-FFF2-40B4-BE49-F238E27FC236}">
                  <a16:creationId xmlns:a16="http://schemas.microsoft.com/office/drawing/2014/main" xmlns="" id="{8C6981CA-31B4-4C1D-825E-30FA688DAAA5}"/>
                </a:ext>
              </a:extLst>
            </p:cNvPr>
            <p:cNvSpPr/>
            <p:nvPr/>
          </p:nvSpPr>
          <p:spPr>
            <a:xfrm>
              <a:off x="5498306" y="1930052"/>
              <a:ext cx="352586" cy="255210"/>
            </a:xfrm>
            <a:prstGeom prst="ellipse">
              <a:avLst/>
            </a:prstGeom>
            <a:solidFill>
              <a:srgbClr val="B7DE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xmlns="" id="{E03EBE6F-342D-4CA5-A799-8A054760B5B9}"/>
                </a:ext>
              </a:extLst>
            </p:cNvPr>
            <p:cNvSpPr/>
            <p:nvPr/>
          </p:nvSpPr>
          <p:spPr>
            <a:xfrm>
              <a:off x="5896517" y="1930052"/>
              <a:ext cx="352586" cy="255210"/>
            </a:xfrm>
            <a:prstGeom prst="ellipse">
              <a:avLst/>
            </a:prstGeom>
            <a:solidFill>
              <a:srgbClr val="B7DE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이등변 삼각형 3">
              <a:extLst>
                <a:ext uri="{FF2B5EF4-FFF2-40B4-BE49-F238E27FC236}">
                  <a16:creationId xmlns:a16="http://schemas.microsoft.com/office/drawing/2014/main" xmlns="" id="{6BB3ED95-19BC-4B05-8DE9-57BBCC5D4F9F}"/>
                </a:ext>
              </a:extLst>
            </p:cNvPr>
            <p:cNvSpPr/>
            <p:nvPr/>
          </p:nvSpPr>
          <p:spPr>
            <a:xfrm>
              <a:off x="5286374" y="1912667"/>
              <a:ext cx="211931" cy="111310"/>
            </a:xfrm>
            <a:prstGeom prst="triangle">
              <a:avLst>
                <a:gd name="adj" fmla="val 4181"/>
              </a:avLst>
            </a:prstGeom>
            <a:solidFill>
              <a:srgbClr val="B7DE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xmlns="" id="{5C5DC564-C7C7-4EBB-8AD2-485738B633CD}"/>
                </a:ext>
              </a:extLst>
            </p:cNvPr>
            <p:cNvSpPr/>
            <p:nvPr/>
          </p:nvSpPr>
          <p:spPr>
            <a:xfrm rot="1553813">
              <a:off x="5865284" y="1511580"/>
              <a:ext cx="77399" cy="169272"/>
            </a:xfrm>
            <a:prstGeom prst="rect">
              <a:avLst/>
            </a:prstGeom>
            <a:solidFill>
              <a:srgbClr val="FFFE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xmlns="" id="{AAA4148A-ADEF-4FAF-9A80-65BD8261093F}"/>
                </a:ext>
              </a:extLst>
            </p:cNvPr>
            <p:cNvSpPr/>
            <p:nvPr/>
          </p:nvSpPr>
          <p:spPr>
            <a:xfrm rot="1553813">
              <a:off x="6011947" y="1565950"/>
              <a:ext cx="101302" cy="169272"/>
            </a:xfrm>
            <a:prstGeom prst="rect">
              <a:avLst/>
            </a:prstGeom>
            <a:solidFill>
              <a:srgbClr val="FFFE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5" name="그림 54">
              <a:extLst>
                <a:ext uri="{FF2B5EF4-FFF2-40B4-BE49-F238E27FC236}">
                  <a16:creationId xmlns:a16="http://schemas.microsoft.com/office/drawing/2014/main" xmlns="" id="{F30869A5-F551-44C1-A28C-001EB682BCE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33265" y="1328093"/>
              <a:ext cx="1080000" cy="1080000"/>
            </a:xfrm>
            <a:prstGeom prst="rect">
              <a:avLst/>
            </a:prstGeom>
          </p:spPr>
        </p:pic>
      </p:grpSp>
      <p:pic>
        <p:nvPicPr>
          <p:cNvPr id="1026" name="Picture 2" descr="해양수산부&gt;MI ·배너 - 상세보기">
            <a:extLst>
              <a:ext uri="{FF2B5EF4-FFF2-40B4-BE49-F238E27FC236}">
                <a16:creationId xmlns:a16="http://schemas.microsoft.com/office/drawing/2014/main" xmlns="" id="{4777E1A7-6F27-4EC2-9C8D-E6CC5BDFE1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9823" y="3281557"/>
            <a:ext cx="1006882" cy="1047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육각형 58">
            <a:extLst>
              <a:ext uri="{FF2B5EF4-FFF2-40B4-BE49-F238E27FC236}">
                <a16:creationId xmlns:a16="http://schemas.microsoft.com/office/drawing/2014/main" xmlns="" id="{FAA03043-BD27-4D06-BC76-8574B265E777}"/>
              </a:ext>
            </a:extLst>
          </p:cNvPr>
          <p:cNvSpPr/>
          <p:nvPr/>
        </p:nvSpPr>
        <p:spPr>
          <a:xfrm rot="5400000">
            <a:off x="4957533" y="4959624"/>
            <a:ext cx="1691475" cy="1410539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FFF0C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pic>
        <p:nvPicPr>
          <p:cNvPr id="1028" name="Picture 4" descr="해양경찰 &gt; 디자인 자료실 | KMUG 케이머그">
            <a:extLst>
              <a:ext uri="{FF2B5EF4-FFF2-40B4-BE49-F238E27FC236}">
                <a16:creationId xmlns:a16="http://schemas.microsoft.com/office/drawing/2014/main" xmlns="" id="{8E6C2C0D-DAA9-49E2-B0EE-CBA26EEBCE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6374" y="5235511"/>
            <a:ext cx="1062355" cy="972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화살표: 위로 굽음 17">
            <a:extLst>
              <a:ext uri="{FF2B5EF4-FFF2-40B4-BE49-F238E27FC236}">
                <a16:creationId xmlns:a16="http://schemas.microsoft.com/office/drawing/2014/main" xmlns="" id="{EE0176D1-E58D-44A5-AE0F-A508F0F454F8}"/>
              </a:ext>
            </a:extLst>
          </p:cNvPr>
          <p:cNvSpPr/>
          <p:nvPr/>
        </p:nvSpPr>
        <p:spPr>
          <a:xfrm flipV="1">
            <a:off x="6642473" y="2297948"/>
            <a:ext cx="812800" cy="1071738"/>
          </a:xfrm>
          <a:prstGeom prst="bentUpArrow">
            <a:avLst/>
          </a:prstGeom>
          <a:solidFill>
            <a:srgbClr val="17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화살표: 위로 굽음 59">
            <a:extLst>
              <a:ext uri="{FF2B5EF4-FFF2-40B4-BE49-F238E27FC236}">
                <a16:creationId xmlns:a16="http://schemas.microsoft.com/office/drawing/2014/main" xmlns="" id="{BFFE4D11-4314-4B34-BD4D-109ECE9B2822}"/>
              </a:ext>
            </a:extLst>
          </p:cNvPr>
          <p:cNvSpPr/>
          <p:nvPr/>
        </p:nvSpPr>
        <p:spPr>
          <a:xfrm flipV="1">
            <a:off x="6642473" y="4140916"/>
            <a:ext cx="812800" cy="1071738"/>
          </a:xfrm>
          <a:prstGeom prst="bentUpArrow">
            <a:avLst/>
          </a:prstGeom>
          <a:solidFill>
            <a:srgbClr val="17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Google Shape;273;p29">
            <a:extLst>
              <a:ext uri="{FF2B5EF4-FFF2-40B4-BE49-F238E27FC236}">
                <a16:creationId xmlns:a16="http://schemas.microsoft.com/office/drawing/2014/main" xmlns="" id="{D06BFC8C-C9B8-4B2D-B3B9-CAF2E47ED7B6}"/>
              </a:ext>
            </a:extLst>
          </p:cNvPr>
          <p:cNvSpPr txBox="1"/>
          <p:nvPr/>
        </p:nvSpPr>
        <p:spPr>
          <a:xfrm>
            <a:off x="7455273" y="2382950"/>
            <a:ext cx="1410540" cy="8009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a시월구일2" panose="02020600000000000000" pitchFamily="18" charset="-127"/>
                <a:ea typeface="a시월구일2" panose="02020600000000000000" pitchFamily="18" charset="-127"/>
                <a:cs typeface="Malgun Gothic"/>
                <a:sym typeface="Malgun Gothic"/>
              </a:rPr>
              <a:t>구조 요청</a:t>
            </a:r>
            <a:endParaRPr lang="en-US" altLang="ko-KR" dirty="0">
              <a:latin typeface="a시월구일2" panose="02020600000000000000" pitchFamily="18" charset="-127"/>
              <a:ea typeface="a시월구일2" panose="02020600000000000000" pitchFamily="18" charset="-127"/>
              <a:cs typeface="Malgun Gothic"/>
              <a:sym typeface="Malgun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600" dirty="0">
              <a:latin typeface="a시월구일2" panose="02020600000000000000" pitchFamily="18" charset="-127"/>
              <a:ea typeface="a시월구일2" panose="02020600000000000000" pitchFamily="18" charset="-127"/>
              <a:cs typeface="Malgun Gothic"/>
              <a:sym typeface="Malgun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latin typeface="a시월구일2" panose="02020600000000000000" pitchFamily="18" charset="-127"/>
                <a:ea typeface="a시월구일2" panose="02020600000000000000" pitchFamily="18" charset="-127"/>
                <a:cs typeface="Malgun Gothic"/>
                <a:sym typeface="Malgun Gothic"/>
              </a:rPr>
              <a:t>(</a:t>
            </a:r>
            <a:r>
              <a:rPr lang="ko-KR" altLang="en-US" dirty="0" err="1">
                <a:latin typeface="a시월구일2" panose="02020600000000000000" pitchFamily="18" charset="-127"/>
                <a:ea typeface="a시월구일2" panose="02020600000000000000" pitchFamily="18" charset="-127"/>
                <a:cs typeface="Malgun Gothic"/>
                <a:sym typeface="Malgun Gothic"/>
              </a:rPr>
              <a:t>해로드</a:t>
            </a:r>
            <a:r>
              <a:rPr lang="ko-KR" altLang="en-US" dirty="0">
                <a:latin typeface="a시월구일2" panose="02020600000000000000" pitchFamily="18" charset="-127"/>
                <a:ea typeface="a시월구일2" panose="02020600000000000000" pitchFamily="18" charset="-127"/>
                <a:cs typeface="Malgun Gothic"/>
                <a:sym typeface="Malgun Gothic"/>
              </a:rPr>
              <a:t> </a:t>
            </a:r>
            <a:r>
              <a:rPr lang="ko-KR" altLang="en-US" dirty="0" err="1">
                <a:latin typeface="a시월구일2" panose="02020600000000000000" pitchFamily="18" charset="-127"/>
                <a:ea typeface="a시월구일2" panose="02020600000000000000" pitchFamily="18" charset="-127"/>
                <a:cs typeface="Malgun Gothic"/>
                <a:sym typeface="Malgun Gothic"/>
              </a:rPr>
              <a:t>앱</a:t>
            </a:r>
            <a:r>
              <a:rPr lang="en-US" altLang="ko-KR" dirty="0">
                <a:latin typeface="a시월구일2" panose="02020600000000000000" pitchFamily="18" charset="-127"/>
                <a:ea typeface="a시월구일2" panose="02020600000000000000" pitchFamily="18" charset="-127"/>
                <a:cs typeface="Malgun Gothic"/>
                <a:sym typeface="Malgun Gothic"/>
              </a:rPr>
              <a:t>)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>
              <a:latin typeface="a시월구일2" panose="02020600000000000000" pitchFamily="18" charset="-127"/>
              <a:ea typeface="a시월구일2" panose="02020600000000000000" pitchFamily="18" charset="-127"/>
              <a:cs typeface="Malgun Gothic"/>
              <a:sym typeface="Malgun Gothic"/>
            </a:endParaRPr>
          </a:p>
        </p:txBody>
      </p:sp>
      <p:sp>
        <p:nvSpPr>
          <p:cNvPr id="62" name="Google Shape;273;p29">
            <a:extLst>
              <a:ext uri="{FF2B5EF4-FFF2-40B4-BE49-F238E27FC236}">
                <a16:creationId xmlns:a16="http://schemas.microsoft.com/office/drawing/2014/main" xmlns="" id="{8031AD6D-EDF6-41CA-8717-C3F83EC222B9}"/>
              </a:ext>
            </a:extLst>
          </p:cNvPr>
          <p:cNvSpPr txBox="1"/>
          <p:nvPr/>
        </p:nvSpPr>
        <p:spPr>
          <a:xfrm>
            <a:off x="7440622" y="4275429"/>
            <a:ext cx="1410540" cy="8009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a시월구일2" panose="02020600000000000000" pitchFamily="18" charset="-127"/>
                <a:ea typeface="a시월구일2" panose="02020600000000000000" pitchFamily="18" charset="-127"/>
                <a:cs typeface="Malgun Gothic"/>
                <a:sym typeface="Malgun Gothic"/>
              </a:rPr>
              <a:t>위도</a:t>
            </a:r>
            <a:r>
              <a:rPr lang="en-US" altLang="ko-KR" dirty="0">
                <a:latin typeface="a시월구일2" panose="02020600000000000000" pitchFamily="18" charset="-127"/>
                <a:ea typeface="a시월구일2" panose="02020600000000000000" pitchFamily="18" charset="-127"/>
                <a:cs typeface="Malgun Gothic"/>
                <a:sym typeface="Malgun Gothic"/>
              </a:rPr>
              <a:t>/</a:t>
            </a:r>
            <a:r>
              <a:rPr lang="ko-KR" altLang="en-US" dirty="0">
                <a:latin typeface="a시월구일2" panose="02020600000000000000" pitchFamily="18" charset="-127"/>
                <a:ea typeface="a시월구일2" panose="02020600000000000000" pitchFamily="18" charset="-127"/>
                <a:cs typeface="Malgun Gothic"/>
                <a:sym typeface="Malgun Gothic"/>
              </a:rPr>
              <a:t>경도</a:t>
            </a:r>
            <a:endParaRPr lang="en-US" altLang="ko-KR" dirty="0">
              <a:latin typeface="a시월구일2" panose="02020600000000000000" pitchFamily="18" charset="-127"/>
              <a:ea typeface="a시월구일2" panose="02020600000000000000" pitchFamily="18" charset="-127"/>
              <a:cs typeface="Malgun Gothic"/>
              <a:sym typeface="Malgun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latin typeface="a시월구일2" panose="02020600000000000000" pitchFamily="18" charset="-127"/>
                <a:ea typeface="a시월구일2" panose="02020600000000000000" pitchFamily="18" charset="-127"/>
                <a:cs typeface="Malgun Gothic"/>
                <a:sym typeface="Malgun Gothic"/>
              </a:rPr>
              <a:t>SMS </a:t>
            </a:r>
            <a:r>
              <a:rPr lang="ko-KR" altLang="en-US" dirty="0" smtClean="0">
                <a:latin typeface="a시월구일2" panose="02020600000000000000" pitchFamily="18" charset="-127"/>
                <a:ea typeface="a시월구일2" panose="02020600000000000000" pitchFamily="18" charset="-127"/>
                <a:cs typeface="Malgun Gothic"/>
                <a:sym typeface="Malgun Gothic"/>
              </a:rPr>
              <a:t>전송</a:t>
            </a:r>
            <a:endParaRPr lang="en-US" altLang="ko-KR" dirty="0" smtClean="0">
              <a:latin typeface="a시월구일2" panose="02020600000000000000" pitchFamily="18" charset="-127"/>
              <a:ea typeface="a시월구일2" panose="02020600000000000000" pitchFamily="18" charset="-127"/>
              <a:cs typeface="Malgun Gothic"/>
              <a:sym typeface="Malgun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 smtClean="0">
                <a:latin typeface="a시월구일2" panose="02020600000000000000" pitchFamily="18" charset="-127"/>
                <a:ea typeface="a시월구일2" panose="02020600000000000000" pitchFamily="18" charset="-127"/>
                <a:cs typeface="Malgun Gothic"/>
                <a:sym typeface="Malgun Gothic"/>
              </a:rPr>
              <a:t>(</a:t>
            </a:r>
            <a:r>
              <a:rPr lang="ko-KR" altLang="en-US" dirty="0" smtClean="0">
                <a:latin typeface="a시월구일2" panose="02020600000000000000" pitchFamily="18" charset="-127"/>
                <a:ea typeface="a시월구일2" panose="02020600000000000000" pitchFamily="18" charset="-127"/>
                <a:cs typeface="Malgun Gothic"/>
                <a:sym typeface="Malgun Gothic"/>
              </a:rPr>
              <a:t>실시간 연동</a:t>
            </a:r>
            <a:r>
              <a:rPr lang="en-US" altLang="ko-KR" smtClean="0">
                <a:latin typeface="a시월구일2" panose="02020600000000000000" pitchFamily="18" charset="-127"/>
                <a:ea typeface="a시월구일2" panose="02020600000000000000" pitchFamily="18" charset="-127"/>
                <a:cs typeface="Malgun Gothic"/>
                <a:sym typeface="Malgun Gothic"/>
              </a:rPr>
              <a:t>)</a:t>
            </a:r>
            <a:endParaRPr lang="en-US" altLang="ko-KR" dirty="0">
              <a:latin typeface="a시월구일2" panose="02020600000000000000" pitchFamily="18" charset="-127"/>
              <a:ea typeface="a시월구일2" panose="02020600000000000000" pitchFamily="18" charset="-127"/>
              <a:cs typeface="Malgun Gothic"/>
              <a:sym typeface="Malgun Gothic"/>
            </a:endParaRPr>
          </a:p>
        </p:txBody>
      </p:sp>
      <p:sp>
        <p:nvSpPr>
          <p:cNvPr id="29" name="Google Shape;432;p36"/>
          <p:cNvSpPr/>
          <p:nvPr/>
        </p:nvSpPr>
        <p:spPr>
          <a:xfrm>
            <a:off x="914649" y="812265"/>
            <a:ext cx="6361639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 smtClean="0">
                <a:solidFill>
                  <a:schemeClr val="dk1"/>
                </a:solidFill>
                <a:latin typeface="a시월구일2" panose="02020600000000000000" pitchFamily="18" charset="-127"/>
                <a:ea typeface="a시월구일2" panose="02020600000000000000" pitchFamily="18" charset="-127"/>
              </a:rPr>
              <a:t>해양수산부에서 </a:t>
            </a:r>
            <a:r>
              <a:rPr lang="ko-KR" altLang="en-US" sz="1600" dirty="0" smtClean="0">
                <a:solidFill>
                  <a:schemeClr val="dk1"/>
                </a:solidFill>
                <a:latin typeface="a시월구일2" panose="02020600000000000000" pitchFamily="18" charset="-127"/>
                <a:ea typeface="a시월구일2" panose="02020600000000000000" pitchFamily="18" charset="-127"/>
              </a:rPr>
              <a:t>출시한 </a:t>
            </a:r>
            <a:r>
              <a:rPr lang="ko-KR" altLang="en-US" sz="1600" dirty="0" err="1" smtClean="0">
                <a:solidFill>
                  <a:schemeClr val="dk1"/>
                </a:solidFill>
                <a:latin typeface="a시월구일2" panose="02020600000000000000" pitchFamily="18" charset="-127"/>
                <a:ea typeface="a시월구일2" panose="02020600000000000000" pitchFamily="18" charset="-127"/>
              </a:rPr>
              <a:t>앱</a:t>
            </a:r>
            <a:r>
              <a:rPr lang="ko-KR" altLang="en-US" sz="1600" dirty="0" smtClean="0">
                <a:solidFill>
                  <a:schemeClr val="dk1"/>
                </a:solidFill>
                <a:latin typeface="a시월구일2" panose="02020600000000000000" pitchFamily="18" charset="-127"/>
                <a:ea typeface="a시월구일2" panose="02020600000000000000" pitchFamily="18" charset="-127"/>
              </a:rPr>
              <a:t> </a:t>
            </a:r>
            <a:r>
              <a:rPr lang="en-US" altLang="ko-KR" sz="1600" dirty="0" smtClean="0">
                <a:solidFill>
                  <a:schemeClr val="dk1"/>
                </a:solidFill>
                <a:latin typeface="a시월구일2" panose="02020600000000000000" pitchFamily="18" charset="-127"/>
                <a:ea typeface="a시월구일2" panose="02020600000000000000" pitchFamily="18" charset="-127"/>
              </a:rPr>
              <a:t>- </a:t>
            </a:r>
            <a:r>
              <a:rPr lang="ko-KR" altLang="en-US" sz="1600" dirty="0" err="1" smtClean="0">
                <a:solidFill>
                  <a:schemeClr val="dk1"/>
                </a:solidFill>
                <a:latin typeface="a시월구일2" panose="02020600000000000000" pitchFamily="18" charset="-127"/>
                <a:ea typeface="a시월구일2" panose="02020600000000000000" pitchFamily="18" charset="-127"/>
              </a:rPr>
              <a:t>해로드</a:t>
            </a:r>
            <a:endParaRPr dirty="0">
              <a:latin typeface="a시월구일2" panose="02020600000000000000" pitchFamily="18" charset="-127"/>
              <a:ea typeface="a시월구일2" panose="02020600000000000000" pitchFamily="18" charset="-127"/>
            </a:endParaRPr>
          </a:p>
        </p:txBody>
      </p:sp>
      <p:sp>
        <p:nvSpPr>
          <p:cNvPr id="30" name="Google Shape;374;g9534d822b6_0_37"/>
          <p:cNvSpPr/>
          <p:nvPr/>
        </p:nvSpPr>
        <p:spPr>
          <a:xfrm>
            <a:off x="251520" y="115311"/>
            <a:ext cx="43524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ko-KR" sz="2200" b="0" i="0" u="none" strike="noStrike" cap="none" dirty="0" smtClean="0">
                <a:solidFill>
                  <a:schemeClr val="lt1"/>
                </a:solidFill>
                <a:latin typeface="a시월구일3" panose="02020600000000000000" pitchFamily="18" charset="-127"/>
                <a:ea typeface="a시월구일3" panose="02020600000000000000" pitchFamily="18" charset="-127"/>
                <a:sym typeface="Arial"/>
              </a:rPr>
              <a:t>0</a:t>
            </a:r>
            <a:r>
              <a:rPr lang="en-US" altLang="ko-KR" sz="2200" dirty="0">
                <a:solidFill>
                  <a:schemeClr val="lt1"/>
                </a:solidFill>
                <a:latin typeface="a시월구일3" panose="02020600000000000000" pitchFamily="18" charset="-127"/>
                <a:ea typeface="a시월구일3" panose="02020600000000000000" pitchFamily="18" charset="-127"/>
              </a:rPr>
              <a:t>3</a:t>
            </a:r>
            <a:r>
              <a:rPr lang="ko-KR" sz="2200" b="0" i="0" u="none" strike="noStrike" cap="none" dirty="0" smtClean="0">
                <a:solidFill>
                  <a:schemeClr val="lt1"/>
                </a:solidFill>
                <a:latin typeface="a시월구일3" panose="02020600000000000000" pitchFamily="18" charset="-127"/>
                <a:ea typeface="a시월구일3" panose="02020600000000000000" pitchFamily="18" charset="-127"/>
                <a:sym typeface="Arial"/>
              </a:rPr>
              <a:t>.  </a:t>
            </a:r>
            <a:r>
              <a:rPr lang="ko-KR" altLang="en-US" sz="2200" b="0" i="0" u="none" strike="noStrike" cap="none" dirty="0" smtClean="0">
                <a:solidFill>
                  <a:schemeClr val="lt1"/>
                </a:solidFill>
                <a:latin typeface="a시월구일3" panose="02020600000000000000" pitchFamily="18" charset="-127"/>
                <a:ea typeface="a시월구일3" panose="02020600000000000000" pitchFamily="18" charset="-127"/>
                <a:sym typeface="Arial"/>
              </a:rPr>
              <a:t>시나리오</a:t>
            </a:r>
            <a:r>
              <a:rPr lang="ko-KR" altLang="en-US" sz="2200" b="1" dirty="0" smtClean="0">
                <a:solidFill>
                  <a:schemeClr val="lt1"/>
                </a:solidFill>
                <a:latin typeface="a시월구일3" panose="02020600000000000000" pitchFamily="18" charset="-127"/>
                <a:ea typeface="a시월구일3" panose="02020600000000000000" pitchFamily="18" charset="-127"/>
              </a:rPr>
              <a:t> </a:t>
            </a:r>
            <a:r>
              <a:rPr lang="en-US" altLang="ko-KR" sz="2200" b="1" dirty="0" smtClean="0">
                <a:solidFill>
                  <a:schemeClr val="lt1"/>
                </a:solidFill>
                <a:latin typeface="a시월구일3" panose="02020600000000000000" pitchFamily="18" charset="-127"/>
                <a:ea typeface="a시월구일3" panose="02020600000000000000" pitchFamily="18" charset="-127"/>
              </a:rPr>
              <a:t>- </a:t>
            </a:r>
            <a:r>
              <a:rPr lang="ko-KR" altLang="en-US" sz="2200" dirty="0" smtClean="0">
                <a:solidFill>
                  <a:schemeClr val="lt1"/>
                </a:solidFill>
                <a:latin typeface="a시월구일3" panose="02020600000000000000" pitchFamily="18" charset="-127"/>
                <a:ea typeface="a시월구일3" panose="02020600000000000000" pitchFamily="18" charset="-127"/>
              </a:rPr>
              <a:t>서비스방안</a:t>
            </a:r>
            <a:endParaRPr sz="2200" i="0" u="none" strike="noStrike" cap="none" dirty="0">
              <a:solidFill>
                <a:schemeClr val="lt1"/>
              </a:solidFill>
              <a:latin typeface="a시월구일3" panose="02020600000000000000" pitchFamily="18" charset="-127"/>
              <a:ea typeface="a시월구일3" panose="02020600000000000000" pitchFamily="18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30497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157;p3">
            <a:extLst>
              <a:ext uri="{FF2B5EF4-FFF2-40B4-BE49-F238E27FC236}">
                <a16:creationId xmlns:a16="http://schemas.microsoft.com/office/drawing/2014/main" xmlns="" id="{08F3A89B-CBFD-4D8F-A5F4-B2D0342AF89E}"/>
              </a:ext>
            </a:extLst>
          </p:cNvPr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화살표: 오각형 15">
            <a:extLst>
              <a:ext uri="{FF2B5EF4-FFF2-40B4-BE49-F238E27FC236}">
                <a16:creationId xmlns:a16="http://schemas.microsoft.com/office/drawing/2014/main" xmlns="" id="{4E738F1C-3360-4AB7-83EC-474EDD7C2B0C}"/>
              </a:ext>
            </a:extLst>
          </p:cNvPr>
          <p:cNvSpPr/>
          <p:nvPr/>
        </p:nvSpPr>
        <p:spPr>
          <a:xfrm>
            <a:off x="527299" y="844247"/>
            <a:ext cx="387350" cy="274591"/>
          </a:xfrm>
          <a:prstGeom prst="homePlate">
            <a:avLst/>
          </a:prstGeom>
          <a:solidFill>
            <a:srgbClr val="17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/>
          <p:cNvGrpSpPr/>
          <p:nvPr/>
        </p:nvGrpSpPr>
        <p:grpSpPr>
          <a:xfrm>
            <a:off x="1125208" y="1552451"/>
            <a:ext cx="1411870" cy="1691475"/>
            <a:chOff x="5067995" y="1150788"/>
            <a:chExt cx="1411870" cy="1691475"/>
          </a:xfrm>
        </p:grpSpPr>
        <p:sp>
          <p:nvSpPr>
            <p:cNvPr id="56" name="육각형 55">
              <a:extLst>
                <a:ext uri="{FF2B5EF4-FFF2-40B4-BE49-F238E27FC236}">
                  <a16:creationId xmlns:a16="http://schemas.microsoft.com/office/drawing/2014/main" xmlns="" id="{128CBCEC-7966-4BC4-A172-4F81B044B950}"/>
                </a:ext>
              </a:extLst>
            </p:cNvPr>
            <p:cNvSpPr/>
            <p:nvPr/>
          </p:nvSpPr>
          <p:spPr>
            <a:xfrm rot="5400000">
              <a:off x="4928858" y="1291256"/>
              <a:ext cx="1691475" cy="1410539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FFC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7" name="Google Shape;273;p29">
              <a:extLst>
                <a:ext uri="{FF2B5EF4-FFF2-40B4-BE49-F238E27FC236}">
                  <a16:creationId xmlns:a16="http://schemas.microsoft.com/office/drawing/2014/main" xmlns="" id="{3663D2C7-AD88-429A-97C0-6D26A88FC602}"/>
                </a:ext>
              </a:extLst>
            </p:cNvPr>
            <p:cNvSpPr txBox="1"/>
            <p:nvPr/>
          </p:nvSpPr>
          <p:spPr>
            <a:xfrm>
              <a:off x="5067995" y="2282338"/>
              <a:ext cx="1410540" cy="3665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dirty="0">
                  <a:latin typeface="a시월구일2" panose="02020600000000000000" pitchFamily="18" charset="-127"/>
                  <a:ea typeface="a시월구일2" panose="02020600000000000000" pitchFamily="18" charset="-127"/>
                  <a:cs typeface="Malgun Gothic"/>
                  <a:sym typeface="Malgun Gothic"/>
                </a:rPr>
                <a:t>사고 발생</a:t>
              </a:r>
              <a:endParaRPr lang="en-US" altLang="ko-KR" dirty="0">
                <a:latin typeface="a시월구일2" panose="02020600000000000000" pitchFamily="18" charset="-127"/>
                <a:ea typeface="a시월구일2" panose="02020600000000000000" pitchFamily="18" charset="-127"/>
                <a:cs typeface="Malgun Gothic"/>
                <a:sym typeface="Malgun Gothic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altLang="ko-KR" dirty="0">
                <a:latin typeface="a시월구일2" panose="02020600000000000000" pitchFamily="18" charset="-127"/>
                <a:ea typeface="a시월구일2" panose="02020600000000000000" pitchFamily="18" charset="-127"/>
                <a:cs typeface="Malgun Gothic"/>
                <a:sym typeface="Malgun Gothic"/>
              </a:endParaRP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xmlns="" id="{38D79E56-E1C3-48D8-A341-7C1AD0356FF5}"/>
                </a:ext>
              </a:extLst>
            </p:cNvPr>
            <p:cNvGrpSpPr/>
            <p:nvPr/>
          </p:nvGrpSpPr>
          <p:grpSpPr>
            <a:xfrm>
              <a:off x="5233265" y="1328093"/>
              <a:ext cx="1080000" cy="1080000"/>
              <a:chOff x="5233265" y="1328093"/>
              <a:chExt cx="1080000" cy="1080000"/>
            </a:xfrm>
          </p:grpSpPr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xmlns="" id="{3B18E118-37BF-46CE-A734-25DD4FA76FBD}"/>
                  </a:ext>
                </a:extLst>
              </p:cNvPr>
              <p:cNvSpPr/>
              <p:nvPr/>
            </p:nvSpPr>
            <p:spPr>
              <a:xfrm rot="1219178">
                <a:off x="5552483" y="1723185"/>
                <a:ext cx="669739" cy="32316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직각 삼각형 8">
                <a:extLst>
                  <a:ext uri="{FF2B5EF4-FFF2-40B4-BE49-F238E27FC236}">
                    <a16:creationId xmlns:a16="http://schemas.microsoft.com/office/drawing/2014/main" xmlns="" id="{B5EAECD9-2957-4815-A6A2-36D0E5F94B5E}"/>
                  </a:ext>
                </a:extLst>
              </p:cNvPr>
              <p:cNvSpPr/>
              <p:nvPr/>
            </p:nvSpPr>
            <p:spPr>
              <a:xfrm rot="611992">
                <a:off x="5435124" y="1748337"/>
                <a:ext cx="736294" cy="209062"/>
              </a:xfrm>
              <a:prstGeom prst="rt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순서도: 수행의 시작/종료 11">
                <a:extLst>
                  <a:ext uri="{FF2B5EF4-FFF2-40B4-BE49-F238E27FC236}">
                    <a16:creationId xmlns:a16="http://schemas.microsoft.com/office/drawing/2014/main" xmlns="" id="{EE9305DC-7BA6-4306-9296-2A847EF82AC9}"/>
                  </a:ext>
                </a:extLst>
              </p:cNvPr>
              <p:cNvSpPr/>
              <p:nvPr/>
            </p:nvSpPr>
            <p:spPr>
              <a:xfrm rot="1099092">
                <a:off x="5697177" y="1656279"/>
                <a:ext cx="466530" cy="218900"/>
              </a:xfrm>
              <a:prstGeom prst="flowChartTerminator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xmlns="" id="{81ED18BF-6FCE-471C-8756-DE16E7EB9761}"/>
                  </a:ext>
                </a:extLst>
              </p:cNvPr>
              <p:cNvSpPr/>
              <p:nvPr/>
            </p:nvSpPr>
            <p:spPr>
              <a:xfrm>
                <a:off x="5286375" y="2000250"/>
                <a:ext cx="982864" cy="255210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" name="타원 2">
                <a:extLst>
                  <a:ext uri="{FF2B5EF4-FFF2-40B4-BE49-F238E27FC236}">
                    <a16:creationId xmlns:a16="http://schemas.microsoft.com/office/drawing/2014/main" xmlns="" id="{8C6981CA-31B4-4C1D-825E-30FA688DAAA5}"/>
                  </a:ext>
                </a:extLst>
              </p:cNvPr>
              <p:cNvSpPr/>
              <p:nvPr/>
            </p:nvSpPr>
            <p:spPr>
              <a:xfrm>
                <a:off x="5498306" y="1930052"/>
                <a:ext cx="352586" cy="255210"/>
              </a:xfrm>
              <a:prstGeom prst="ellipse">
                <a:avLst/>
              </a:prstGeom>
              <a:solidFill>
                <a:srgbClr val="B7DEE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xmlns="" id="{E03EBE6F-342D-4CA5-A799-8A054760B5B9}"/>
                  </a:ext>
                </a:extLst>
              </p:cNvPr>
              <p:cNvSpPr/>
              <p:nvPr/>
            </p:nvSpPr>
            <p:spPr>
              <a:xfrm>
                <a:off x="5896517" y="1930052"/>
                <a:ext cx="352586" cy="255210"/>
              </a:xfrm>
              <a:prstGeom prst="ellipse">
                <a:avLst/>
              </a:prstGeom>
              <a:solidFill>
                <a:srgbClr val="B7DEE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" name="이등변 삼각형 3">
                <a:extLst>
                  <a:ext uri="{FF2B5EF4-FFF2-40B4-BE49-F238E27FC236}">
                    <a16:creationId xmlns:a16="http://schemas.microsoft.com/office/drawing/2014/main" xmlns="" id="{6BB3ED95-19BC-4B05-8DE9-57BBCC5D4F9F}"/>
                  </a:ext>
                </a:extLst>
              </p:cNvPr>
              <p:cNvSpPr/>
              <p:nvPr/>
            </p:nvSpPr>
            <p:spPr>
              <a:xfrm>
                <a:off x="5286374" y="1912667"/>
                <a:ext cx="211931" cy="111310"/>
              </a:xfrm>
              <a:prstGeom prst="triangle">
                <a:avLst>
                  <a:gd name="adj" fmla="val 4181"/>
                </a:avLst>
              </a:prstGeom>
              <a:solidFill>
                <a:srgbClr val="B7DEE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xmlns="" id="{5C5DC564-C7C7-4EBB-8AD2-485738B633CD}"/>
                  </a:ext>
                </a:extLst>
              </p:cNvPr>
              <p:cNvSpPr/>
              <p:nvPr/>
            </p:nvSpPr>
            <p:spPr>
              <a:xfrm rot="1553813">
                <a:off x="5865284" y="1511580"/>
                <a:ext cx="77399" cy="169272"/>
              </a:xfrm>
              <a:prstGeom prst="rect">
                <a:avLst/>
              </a:prstGeom>
              <a:solidFill>
                <a:srgbClr val="FFFE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xmlns="" id="{AAA4148A-ADEF-4FAF-9A80-65BD8261093F}"/>
                  </a:ext>
                </a:extLst>
              </p:cNvPr>
              <p:cNvSpPr/>
              <p:nvPr/>
            </p:nvSpPr>
            <p:spPr>
              <a:xfrm rot="1553813">
                <a:off x="6011947" y="1565950"/>
                <a:ext cx="101302" cy="169272"/>
              </a:xfrm>
              <a:prstGeom prst="rect">
                <a:avLst/>
              </a:prstGeom>
              <a:solidFill>
                <a:srgbClr val="FFFE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55" name="그림 54">
                <a:extLst>
                  <a:ext uri="{FF2B5EF4-FFF2-40B4-BE49-F238E27FC236}">
                    <a16:creationId xmlns:a16="http://schemas.microsoft.com/office/drawing/2014/main" xmlns="" id="{F30869A5-F551-44C1-A28C-001EB682BC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33265" y="1328093"/>
                <a:ext cx="1080000" cy="1080000"/>
              </a:xfrm>
              <a:prstGeom prst="rect">
                <a:avLst/>
              </a:prstGeom>
            </p:spPr>
          </p:pic>
        </p:grpSp>
      </p:grpSp>
      <p:grpSp>
        <p:nvGrpSpPr>
          <p:cNvPr id="11" name="그룹 10"/>
          <p:cNvGrpSpPr/>
          <p:nvPr/>
        </p:nvGrpSpPr>
        <p:grpSpPr>
          <a:xfrm>
            <a:off x="3866730" y="1552452"/>
            <a:ext cx="1410539" cy="1691475"/>
            <a:chOff x="5067995" y="2984405"/>
            <a:chExt cx="1410539" cy="1691475"/>
          </a:xfrm>
        </p:grpSpPr>
        <p:sp>
          <p:nvSpPr>
            <p:cNvPr id="58" name="육각형 57">
              <a:extLst>
                <a:ext uri="{FF2B5EF4-FFF2-40B4-BE49-F238E27FC236}">
                  <a16:creationId xmlns:a16="http://schemas.microsoft.com/office/drawing/2014/main" xmlns="" id="{F084694F-A846-4D07-884D-0B5FDCB9F5CD}"/>
                </a:ext>
              </a:extLst>
            </p:cNvPr>
            <p:cNvSpPr/>
            <p:nvPr/>
          </p:nvSpPr>
          <p:spPr>
            <a:xfrm rot="5400000">
              <a:off x="4927527" y="3124873"/>
              <a:ext cx="1691475" cy="1410539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FFE593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pic>
          <p:nvPicPr>
            <p:cNvPr id="1026" name="Picture 2" descr="해양수산부&gt;MI ·배너 - 상세보기">
              <a:extLst>
                <a:ext uri="{FF2B5EF4-FFF2-40B4-BE49-F238E27FC236}">
                  <a16:creationId xmlns:a16="http://schemas.microsoft.com/office/drawing/2014/main" xmlns="" id="{4777E1A7-6F27-4EC2-9C8D-E6CC5BDFE1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69823" y="3281557"/>
              <a:ext cx="1006882" cy="10471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그룹 14"/>
          <p:cNvGrpSpPr/>
          <p:nvPr/>
        </p:nvGrpSpPr>
        <p:grpSpPr>
          <a:xfrm>
            <a:off x="6779001" y="1565286"/>
            <a:ext cx="1410539" cy="1691475"/>
            <a:chOff x="5098001" y="4819156"/>
            <a:chExt cx="1410539" cy="1691475"/>
          </a:xfrm>
        </p:grpSpPr>
        <p:sp>
          <p:nvSpPr>
            <p:cNvPr id="59" name="육각형 58">
              <a:extLst>
                <a:ext uri="{FF2B5EF4-FFF2-40B4-BE49-F238E27FC236}">
                  <a16:creationId xmlns:a16="http://schemas.microsoft.com/office/drawing/2014/main" xmlns="" id="{FAA03043-BD27-4D06-BC76-8574B265E777}"/>
                </a:ext>
              </a:extLst>
            </p:cNvPr>
            <p:cNvSpPr/>
            <p:nvPr/>
          </p:nvSpPr>
          <p:spPr>
            <a:xfrm rot="5400000">
              <a:off x="4957533" y="4959624"/>
              <a:ext cx="1691475" cy="1410539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FFF0C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pic>
          <p:nvPicPr>
            <p:cNvPr id="1028" name="Picture 4" descr="해양경찰 &gt; 디자인 자료실 | KMUG 케이머그">
              <a:extLst>
                <a:ext uri="{FF2B5EF4-FFF2-40B4-BE49-F238E27FC236}">
                  <a16:creationId xmlns:a16="http://schemas.microsoft.com/office/drawing/2014/main" xmlns="" id="{8E6C2C0D-DAA9-49E2-B0EE-CBA26EEBCE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86374" y="5235511"/>
              <a:ext cx="1062355" cy="9723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1" name="Google Shape;273;p29">
            <a:extLst>
              <a:ext uri="{FF2B5EF4-FFF2-40B4-BE49-F238E27FC236}">
                <a16:creationId xmlns:a16="http://schemas.microsoft.com/office/drawing/2014/main" xmlns="" id="{D06BFC8C-C9B8-4B2D-B3B9-CAF2E47ED7B6}"/>
              </a:ext>
            </a:extLst>
          </p:cNvPr>
          <p:cNvSpPr txBox="1"/>
          <p:nvPr/>
        </p:nvSpPr>
        <p:spPr>
          <a:xfrm>
            <a:off x="2528280" y="2585939"/>
            <a:ext cx="1351905" cy="8009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a시월구일2" panose="02020600000000000000" pitchFamily="18" charset="-127"/>
                <a:ea typeface="a시월구일2" panose="02020600000000000000" pitchFamily="18" charset="-127"/>
                <a:cs typeface="Malgun Gothic"/>
                <a:sym typeface="Malgun Gothic"/>
              </a:rPr>
              <a:t>구조 요청</a:t>
            </a:r>
            <a:endParaRPr lang="en-US" altLang="ko-KR" dirty="0">
              <a:latin typeface="a시월구일2" panose="02020600000000000000" pitchFamily="18" charset="-127"/>
              <a:ea typeface="a시월구일2" panose="02020600000000000000" pitchFamily="18" charset="-127"/>
              <a:cs typeface="Malgun Gothic"/>
              <a:sym typeface="Malgun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600" dirty="0">
              <a:latin typeface="a시월구일2" panose="02020600000000000000" pitchFamily="18" charset="-127"/>
              <a:ea typeface="a시월구일2" panose="02020600000000000000" pitchFamily="18" charset="-127"/>
              <a:cs typeface="Malgun Gothic"/>
              <a:sym typeface="Malgun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latin typeface="a시월구일2" panose="02020600000000000000" pitchFamily="18" charset="-127"/>
                <a:ea typeface="a시월구일2" panose="02020600000000000000" pitchFamily="18" charset="-127"/>
                <a:cs typeface="Malgun Gothic"/>
                <a:sym typeface="Malgun Gothic"/>
              </a:rPr>
              <a:t>(</a:t>
            </a:r>
            <a:r>
              <a:rPr lang="ko-KR" altLang="en-US" dirty="0" err="1">
                <a:latin typeface="a시월구일2" panose="02020600000000000000" pitchFamily="18" charset="-127"/>
                <a:ea typeface="a시월구일2" panose="02020600000000000000" pitchFamily="18" charset="-127"/>
                <a:cs typeface="Malgun Gothic"/>
                <a:sym typeface="Malgun Gothic"/>
              </a:rPr>
              <a:t>해로드</a:t>
            </a:r>
            <a:r>
              <a:rPr lang="ko-KR" altLang="en-US" dirty="0">
                <a:latin typeface="a시월구일2" panose="02020600000000000000" pitchFamily="18" charset="-127"/>
                <a:ea typeface="a시월구일2" panose="02020600000000000000" pitchFamily="18" charset="-127"/>
                <a:cs typeface="Malgun Gothic"/>
                <a:sym typeface="Malgun Gothic"/>
              </a:rPr>
              <a:t> </a:t>
            </a:r>
            <a:r>
              <a:rPr lang="ko-KR" altLang="en-US" dirty="0" err="1">
                <a:latin typeface="a시월구일2" panose="02020600000000000000" pitchFamily="18" charset="-127"/>
                <a:ea typeface="a시월구일2" panose="02020600000000000000" pitchFamily="18" charset="-127"/>
                <a:cs typeface="Malgun Gothic"/>
                <a:sym typeface="Malgun Gothic"/>
              </a:rPr>
              <a:t>앱</a:t>
            </a:r>
            <a:r>
              <a:rPr lang="en-US" altLang="ko-KR" dirty="0">
                <a:latin typeface="a시월구일2" panose="02020600000000000000" pitchFamily="18" charset="-127"/>
                <a:ea typeface="a시월구일2" panose="02020600000000000000" pitchFamily="18" charset="-127"/>
                <a:cs typeface="Malgun Gothic"/>
                <a:sym typeface="Malgun Gothic"/>
              </a:rPr>
              <a:t>)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>
              <a:latin typeface="a시월구일2" panose="02020600000000000000" pitchFamily="18" charset="-127"/>
              <a:ea typeface="a시월구일2" panose="02020600000000000000" pitchFamily="18" charset="-127"/>
              <a:cs typeface="Malgun Gothic"/>
              <a:sym typeface="Malgun Gothic"/>
            </a:endParaRPr>
          </a:p>
        </p:txBody>
      </p:sp>
      <p:sp>
        <p:nvSpPr>
          <p:cNvPr id="62" name="Google Shape;273;p29">
            <a:extLst>
              <a:ext uri="{FF2B5EF4-FFF2-40B4-BE49-F238E27FC236}">
                <a16:creationId xmlns:a16="http://schemas.microsoft.com/office/drawing/2014/main" xmlns="" id="{8031AD6D-EDF6-41CA-8717-C3F83EC222B9}"/>
              </a:ext>
            </a:extLst>
          </p:cNvPr>
          <p:cNvSpPr txBox="1"/>
          <p:nvPr/>
        </p:nvSpPr>
        <p:spPr>
          <a:xfrm>
            <a:off x="5330214" y="2596394"/>
            <a:ext cx="1341778" cy="8009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a시월구일2" panose="02020600000000000000" pitchFamily="18" charset="-127"/>
                <a:ea typeface="a시월구일2" panose="02020600000000000000" pitchFamily="18" charset="-127"/>
                <a:cs typeface="Malgun Gothic"/>
                <a:sym typeface="Malgun Gothic"/>
              </a:rPr>
              <a:t>위도</a:t>
            </a:r>
            <a:r>
              <a:rPr lang="en-US" altLang="ko-KR" dirty="0">
                <a:latin typeface="a시월구일2" panose="02020600000000000000" pitchFamily="18" charset="-127"/>
                <a:ea typeface="a시월구일2" panose="02020600000000000000" pitchFamily="18" charset="-127"/>
                <a:cs typeface="Malgun Gothic"/>
                <a:sym typeface="Malgun Gothic"/>
              </a:rPr>
              <a:t>/</a:t>
            </a:r>
            <a:r>
              <a:rPr lang="ko-KR" altLang="en-US" dirty="0" smtClean="0">
                <a:latin typeface="a시월구일2" panose="02020600000000000000" pitchFamily="18" charset="-127"/>
                <a:ea typeface="a시월구일2" panose="02020600000000000000" pitchFamily="18" charset="-127"/>
                <a:cs typeface="Malgun Gothic"/>
                <a:sym typeface="Malgun Gothic"/>
              </a:rPr>
              <a:t>경도</a:t>
            </a:r>
            <a:endParaRPr lang="en-US" altLang="ko-KR" dirty="0" smtClean="0">
              <a:latin typeface="a시월구일2" panose="02020600000000000000" pitchFamily="18" charset="-127"/>
              <a:ea typeface="a시월구일2" panose="02020600000000000000" pitchFamily="18" charset="-127"/>
              <a:cs typeface="Malgun Gothic"/>
              <a:sym typeface="Malgun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500" dirty="0">
              <a:latin typeface="a시월구일2" panose="02020600000000000000" pitchFamily="18" charset="-127"/>
              <a:ea typeface="a시월구일2" panose="02020600000000000000" pitchFamily="18" charset="-127"/>
              <a:cs typeface="Malgun Gothic"/>
              <a:sym typeface="Malgun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latin typeface="a시월구일2" panose="02020600000000000000" pitchFamily="18" charset="-127"/>
                <a:ea typeface="a시월구일2" panose="02020600000000000000" pitchFamily="18" charset="-127"/>
                <a:cs typeface="Malgun Gothic"/>
                <a:sym typeface="Malgun Gothic"/>
              </a:rPr>
              <a:t>SMS </a:t>
            </a:r>
            <a:r>
              <a:rPr lang="ko-KR" altLang="en-US" dirty="0">
                <a:latin typeface="a시월구일2" panose="02020600000000000000" pitchFamily="18" charset="-127"/>
                <a:ea typeface="a시월구일2" panose="02020600000000000000" pitchFamily="18" charset="-127"/>
                <a:cs typeface="Malgun Gothic"/>
                <a:sym typeface="Malgun Gothic"/>
              </a:rPr>
              <a:t>전송</a:t>
            </a:r>
            <a:endParaRPr lang="en-US" altLang="ko-KR" dirty="0">
              <a:latin typeface="a시월구일2" panose="02020600000000000000" pitchFamily="18" charset="-127"/>
              <a:ea typeface="a시월구일2" panose="02020600000000000000" pitchFamily="18" charset="-127"/>
              <a:cs typeface="Malgun Gothic"/>
              <a:sym typeface="Malgun Gothic"/>
            </a:endParaRPr>
          </a:p>
        </p:txBody>
      </p:sp>
      <p:sp>
        <p:nvSpPr>
          <p:cNvPr id="17" name="오른쪽 화살표 16"/>
          <p:cNvSpPr/>
          <p:nvPr/>
        </p:nvSpPr>
        <p:spPr>
          <a:xfrm>
            <a:off x="2805189" y="2196185"/>
            <a:ext cx="873685" cy="347600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오른쪽 화살표 38"/>
          <p:cNvSpPr/>
          <p:nvPr/>
        </p:nvSpPr>
        <p:spPr>
          <a:xfrm>
            <a:off x="5597378" y="2206641"/>
            <a:ext cx="873685" cy="347600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Google Shape;432;p36"/>
          <p:cNvSpPr/>
          <p:nvPr/>
        </p:nvSpPr>
        <p:spPr>
          <a:xfrm>
            <a:off x="914649" y="812265"/>
            <a:ext cx="6361639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 smtClean="0">
                <a:solidFill>
                  <a:schemeClr val="dk1"/>
                </a:solidFill>
                <a:latin typeface="a시월구일2" panose="02020600000000000000" pitchFamily="18" charset="-127"/>
                <a:ea typeface="a시월구일2" panose="02020600000000000000" pitchFamily="18" charset="-127"/>
              </a:rPr>
              <a:t>최종 목표</a:t>
            </a:r>
            <a:endParaRPr dirty="0">
              <a:latin typeface="a시월구일2" panose="02020600000000000000" pitchFamily="18" charset="-127"/>
              <a:ea typeface="a시월구일2" panose="02020600000000000000" pitchFamily="18" charset="-127"/>
            </a:endParaRPr>
          </a:p>
        </p:txBody>
      </p:sp>
      <p:sp>
        <p:nvSpPr>
          <p:cNvPr id="42" name="Google Shape;374;g9534d822b6_0_37"/>
          <p:cNvSpPr/>
          <p:nvPr/>
        </p:nvSpPr>
        <p:spPr>
          <a:xfrm>
            <a:off x="251520" y="115311"/>
            <a:ext cx="43524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ko-KR" sz="2200" b="0" i="0" u="none" strike="noStrike" cap="none" dirty="0" smtClean="0">
                <a:solidFill>
                  <a:schemeClr val="lt1"/>
                </a:solidFill>
                <a:latin typeface="a시월구일3" panose="02020600000000000000" pitchFamily="18" charset="-127"/>
                <a:ea typeface="a시월구일3" panose="02020600000000000000" pitchFamily="18" charset="-127"/>
                <a:sym typeface="Arial"/>
              </a:rPr>
              <a:t>0</a:t>
            </a:r>
            <a:r>
              <a:rPr lang="en-US" altLang="ko-KR" sz="2200" dirty="0">
                <a:solidFill>
                  <a:schemeClr val="lt1"/>
                </a:solidFill>
                <a:latin typeface="a시월구일3" panose="02020600000000000000" pitchFamily="18" charset="-127"/>
                <a:ea typeface="a시월구일3" panose="02020600000000000000" pitchFamily="18" charset="-127"/>
              </a:rPr>
              <a:t>3</a:t>
            </a:r>
            <a:r>
              <a:rPr lang="ko-KR" sz="2200" b="0" i="0" u="none" strike="noStrike" cap="none" dirty="0" smtClean="0">
                <a:solidFill>
                  <a:schemeClr val="lt1"/>
                </a:solidFill>
                <a:latin typeface="a시월구일3" panose="02020600000000000000" pitchFamily="18" charset="-127"/>
                <a:ea typeface="a시월구일3" panose="02020600000000000000" pitchFamily="18" charset="-127"/>
                <a:sym typeface="Arial"/>
              </a:rPr>
              <a:t>.  </a:t>
            </a:r>
            <a:r>
              <a:rPr lang="ko-KR" altLang="en-US" sz="2200" b="0" i="0" u="none" strike="noStrike" cap="none" dirty="0" smtClean="0">
                <a:solidFill>
                  <a:schemeClr val="lt1"/>
                </a:solidFill>
                <a:latin typeface="a시월구일3" panose="02020600000000000000" pitchFamily="18" charset="-127"/>
                <a:ea typeface="a시월구일3" panose="02020600000000000000" pitchFamily="18" charset="-127"/>
                <a:sym typeface="Arial"/>
              </a:rPr>
              <a:t>시나리오</a:t>
            </a:r>
            <a:r>
              <a:rPr lang="ko-KR" altLang="en-US" sz="2200" b="1" dirty="0" smtClean="0">
                <a:solidFill>
                  <a:schemeClr val="lt1"/>
                </a:solidFill>
                <a:latin typeface="a시월구일3" panose="02020600000000000000" pitchFamily="18" charset="-127"/>
                <a:ea typeface="a시월구일3" panose="02020600000000000000" pitchFamily="18" charset="-127"/>
              </a:rPr>
              <a:t> </a:t>
            </a:r>
            <a:r>
              <a:rPr lang="en-US" altLang="ko-KR" sz="2200" b="1" dirty="0" smtClean="0">
                <a:solidFill>
                  <a:schemeClr val="lt1"/>
                </a:solidFill>
                <a:latin typeface="a시월구일3" panose="02020600000000000000" pitchFamily="18" charset="-127"/>
                <a:ea typeface="a시월구일3" panose="02020600000000000000" pitchFamily="18" charset="-127"/>
              </a:rPr>
              <a:t>- </a:t>
            </a:r>
            <a:r>
              <a:rPr lang="ko-KR" altLang="en-US" sz="2200" dirty="0" smtClean="0">
                <a:solidFill>
                  <a:schemeClr val="lt1"/>
                </a:solidFill>
                <a:latin typeface="a시월구일3" panose="02020600000000000000" pitchFamily="18" charset="-127"/>
                <a:ea typeface="a시월구일3" panose="02020600000000000000" pitchFamily="18" charset="-127"/>
              </a:rPr>
              <a:t>서비스방안</a:t>
            </a:r>
            <a:endParaRPr sz="2200" i="0" u="none" strike="noStrike" cap="none" dirty="0">
              <a:solidFill>
                <a:schemeClr val="lt1"/>
              </a:solidFill>
              <a:latin typeface="a시월구일3" panose="02020600000000000000" pitchFamily="18" charset="-127"/>
              <a:ea typeface="a시월구일3" panose="02020600000000000000" pitchFamily="18" charset="-127"/>
              <a:sym typeface="Arial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0955" y="1637559"/>
            <a:ext cx="540000" cy="540000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1103" y="1668057"/>
            <a:ext cx="504000" cy="504000"/>
          </a:xfrm>
          <a:prstGeom prst="rect">
            <a:avLst/>
          </a:prstGeom>
        </p:spPr>
      </p:pic>
      <p:sp>
        <p:nvSpPr>
          <p:cNvPr id="45" name="사각형: 둥근 모서리 47">
            <a:extLst>
              <a:ext uri="{FF2B5EF4-FFF2-40B4-BE49-F238E27FC236}">
                <a16:creationId xmlns:a16="http://schemas.microsoft.com/office/drawing/2014/main" xmlns="" id="{4EEE6432-AFC5-45A1-9EFE-093DA69D960A}"/>
              </a:ext>
            </a:extLst>
          </p:cNvPr>
          <p:cNvSpPr/>
          <p:nvPr/>
        </p:nvSpPr>
        <p:spPr>
          <a:xfrm>
            <a:off x="646018" y="3788673"/>
            <a:ext cx="7844839" cy="2374292"/>
          </a:xfrm>
          <a:prstGeom prst="roundRect">
            <a:avLst/>
          </a:prstGeom>
          <a:solidFill>
            <a:srgbClr val="17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1. </a:t>
            </a:r>
            <a:r>
              <a:rPr lang="ko-KR" altLang="en-US" sz="1600" dirty="0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사건이 발생하면 </a:t>
            </a:r>
            <a:r>
              <a:rPr lang="ko-KR" altLang="en-US" sz="1600" dirty="0" err="1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해로드</a:t>
            </a:r>
            <a:r>
              <a:rPr lang="ko-KR" altLang="en-US" sz="1600" dirty="0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600" dirty="0" err="1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앱을</a:t>
            </a:r>
            <a:r>
              <a:rPr lang="ko-KR" altLang="en-US" sz="1600" dirty="0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통해 구조를 요청 </a:t>
            </a:r>
            <a:r>
              <a:rPr lang="en-US" altLang="ko-KR" sz="1600" dirty="0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-&gt; </a:t>
            </a:r>
            <a:r>
              <a:rPr lang="ko-KR" altLang="en-US" sz="1600" dirty="0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위치 </a:t>
            </a:r>
            <a:r>
              <a:rPr lang="en-US" altLang="ko-KR" sz="1600" dirty="0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+ </a:t>
            </a:r>
            <a:r>
              <a:rPr lang="ko-KR" altLang="en-US" sz="1600" dirty="0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모델의 독립변수 </a:t>
            </a:r>
            <a:r>
              <a:rPr lang="en-US" altLang="ko-KR" sz="1600" dirty="0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SMS </a:t>
            </a:r>
            <a:r>
              <a:rPr lang="ko-KR" altLang="en-US" sz="1600" dirty="0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전송</a:t>
            </a:r>
            <a:endParaRPr lang="en-US" altLang="ko-KR" sz="1600" dirty="0" smtClean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en-US" altLang="ko-KR" sz="1600" dirty="0" smtClean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en-US" altLang="ko-KR" sz="1600" dirty="0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2. </a:t>
            </a:r>
            <a:r>
              <a:rPr lang="ko-KR" altLang="en-US" sz="1600" dirty="0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해양 경찰청은 접수된 사고를 모델을 이용해 사고인원이 </a:t>
            </a:r>
            <a:r>
              <a:rPr lang="en-US" altLang="ko-KR" sz="1600" dirty="0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1-4</a:t>
            </a:r>
            <a:r>
              <a:rPr lang="ko-KR" altLang="en-US" sz="1600" dirty="0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단계 중 어느 정도 범주가     </a:t>
            </a:r>
            <a:endParaRPr lang="en-US" altLang="ko-KR" sz="1600" dirty="0" smtClean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en-US" altLang="ko-KR" sz="500" dirty="0" smtClean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en-US" altLang="ko-KR" sz="16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1600" dirty="0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 </a:t>
            </a:r>
            <a:r>
              <a:rPr lang="ko-KR" altLang="en-US" sz="1600" dirty="0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나타날지 예측하고 구조대 인원을 편성하여 효율적인 운용 기대</a:t>
            </a:r>
            <a:r>
              <a:rPr lang="en-US" altLang="ko-KR" sz="1600" dirty="0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endParaRPr lang="en-US" altLang="ko-KR" sz="16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en-US" altLang="ko-KR" sz="1600" dirty="0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3. </a:t>
            </a:r>
            <a:r>
              <a:rPr lang="ko-KR" altLang="en-US" sz="1600" dirty="0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해양사고 중심과 벗어나있는 통영 해양 경찰청 초소 이전 </a:t>
            </a:r>
            <a:r>
              <a:rPr lang="en-US" altLang="ko-KR" sz="1600" dirty="0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 </a:t>
            </a:r>
            <a:r>
              <a:rPr lang="ko-KR" altLang="en-US" sz="1600" dirty="0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추가 권고</a:t>
            </a:r>
            <a:r>
              <a:rPr lang="en-US" altLang="ko-KR" sz="1600" dirty="0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  <a:endParaRPr lang="ko-KR" altLang="en-US" sz="16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55600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157;p3">
            <a:extLst>
              <a:ext uri="{FF2B5EF4-FFF2-40B4-BE49-F238E27FC236}">
                <a16:creationId xmlns:a16="http://schemas.microsoft.com/office/drawing/2014/main" xmlns="" id="{08F3A89B-CBFD-4D8F-A5F4-B2D0342AF89E}"/>
              </a:ext>
            </a:extLst>
          </p:cNvPr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화살표: 오각형 15">
            <a:extLst>
              <a:ext uri="{FF2B5EF4-FFF2-40B4-BE49-F238E27FC236}">
                <a16:creationId xmlns:a16="http://schemas.microsoft.com/office/drawing/2014/main" xmlns="" id="{4E738F1C-3360-4AB7-83EC-474EDD7C2B0C}"/>
              </a:ext>
            </a:extLst>
          </p:cNvPr>
          <p:cNvSpPr/>
          <p:nvPr/>
        </p:nvSpPr>
        <p:spPr>
          <a:xfrm>
            <a:off x="527299" y="844247"/>
            <a:ext cx="387350" cy="274591"/>
          </a:xfrm>
          <a:prstGeom prst="homePlate">
            <a:avLst/>
          </a:prstGeom>
          <a:solidFill>
            <a:srgbClr val="17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Google Shape;432;p36"/>
          <p:cNvSpPr/>
          <p:nvPr/>
        </p:nvSpPr>
        <p:spPr>
          <a:xfrm>
            <a:off x="914649" y="812265"/>
            <a:ext cx="6361639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 smtClean="0">
                <a:solidFill>
                  <a:schemeClr val="dk1"/>
                </a:solidFill>
                <a:latin typeface="a시월구일2" panose="02020600000000000000" pitchFamily="18" charset="-127"/>
                <a:ea typeface="a시월구일2" panose="02020600000000000000" pitchFamily="18" charset="-127"/>
              </a:rPr>
              <a:t>한계점</a:t>
            </a:r>
            <a:endParaRPr dirty="0">
              <a:latin typeface="a시월구일2" panose="02020600000000000000" pitchFamily="18" charset="-127"/>
              <a:ea typeface="a시월구일2" panose="02020600000000000000" pitchFamily="18" charset="-127"/>
            </a:endParaRPr>
          </a:p>
        </p:txBody>
      </p:sp>
      <p:sp>
        <p:nvSpPr>
          <p:cNvPr id="42" name="Google Shape;374;g9534d822b6_0_37"/>
          <p:cNvSpPr/>
          <p:nvPr/>
        </p:nvSpPr>
        <p:spPr>
          <a:xfrm>
            <a:off x="251520" y="115311"/>
            <a:ext cx="43524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ko-KR" sz="2200" b="0" i="0" u="none" strike="noStrike" cap="none" dirty="0" smtClean="0">
                <a:solidFill>
                  <a:schemeClr val="lt1"/>
                </a:solidFill>
                <a:latin typeface="a시월구일3" panose="02020600000000000000" pitchFamily="18" charset="-127"/>
                <a:ea typeface="a시월구일3" panose="02020600000000000000" pitchFamily="18" charset="-127"/>
                <a:sym typeface="Arial"/>
              </a:rPr>
              <a:t>0</a:t>
            </a:r>
            <a:r>
              <a:rPr lang="en-US" altLang="ko-KR" sz="2200" dirty="0">
                <a:solidFill>
                  <a:schemeClr val="lt1"/>
                </a:solidFill>
                <a:latin typeface="a시월구일3" panose="02020600000000000000" pitchFamily="18" charset="-127"/>
                <a:ea typeface="a시월구일3" panose="02020600000000000000" pitchFamily="18" charset="-127"/>
              </a:rPr>
              <a:t>3</a:t>
            </a:r>
            <a:r>
              <a:rPr lang="ko-KR" sz="2200" b="0" i="0" u="none" strike="noStrike" cap="none" dirty="0" smtClean="0">
                <a:solidFill>
                  <a:schemeClr val="lt1"/>
                </a:solidFill>
                <a:latin typeface="a시월구일3" panose="02020600000000000000" pitchFamily="18" charset="-127"/>
                <a:ea typeface="a시월구일3" panose="02020600000000000000" pitchFamily="18" charset="-127"/>
                <a:sym typeface="Arial"/>
              </a:rPr>
              <a:t>.  </a:t>
            </a:r>
            <a:r>
              <a:rPr lang="ko-KR" altLang="en-US" sz="2200" b="0" i="0" u="none" strike="noStrike" cap="none" dirty="0" smtClean="0">
                <a:solidFill>
                  <a:schemeClr val="lt1"/>
                </a:solidFill>
                <a:latin typeface="a시월구일3" panose="02020600000000000000" pitchFamily="18" charset="-127"/>
                <a:ea typeface="a시월구일3" panose="02020600000000000000" pitchFamily="18" charset="-127"/>
                <a:sym typeface="Arial"/>
              </a:rPr>
              <a:t>시나리오</a:t>
            </a:r>
            <a:r>
              <a:rPr lang="ko-KR" altLang="en-US" sz="2200" b="1" dirty="0" smtClean="0">
                <a:solidFill>
                  <a:schemeClr val="lt1"/>
                </a:solidFill>
                <a:latin typeface="a시월구일3" panose="02020600000000000000" pitchFamily="18" charset="-127"/>
                <a:ea typeface="a시월구일3" panose="02020600000000000000" pitchFamily="18" charset="-127"/>
              </a:rPr>
              <a:t> </a:t>
            </a:r>
            <a:r>
              <a:rPr lang="en-US" altLang="ko-KR" sz="2200" b="1" dirty="0" smtClean="0">
                <a:solidFill>
                  <a:schemeClr val="lt1"/>
                </a:solidFill>
                <a:latin typeface="a시월구일3" panose="02020600000000000000" pitchFamily="18" charset="-127"/>
                <a:ea typeface="a시월구일3" panose="02020600000000000000" pitchFamily="18" charset="-127"/>
              </a:rPr>
              <a:t>- </a:t>
            </a:r>
            <a:r>
              <a:rPr lang="ko-KR" altLang="en-US" sz="2200" dirty="0" smtClean="0">
                <a:solidFill>
                  <a:schemeClr val="lt1"/>
                </a:solidFill>
                <a:latin typeface="a시월구일3" panose="02020600000000000000" pitchFamily="18" charset="-127"/>
                <a:ea typeface="a시월구일3" panose="02020600000000000000" pitchFamily="18" charset="-127"/>
              </a:rPr>
              <a:t>서비스방안</a:t>
            </a:r>
            <a:endParaRPr sz="2200" i="0" u="none" strike="noStrike" cap="none" dirty="0">
              <a:solidFill>
                <a:schemeClr val="lt1"/>
              </a:solidFill>
              <a:latin typeface="a시월구일3" panose="02020600000000000000" pitchFamily="18" charset="-127"/>
              <a:ea typeface="a시월구일3" panose="02020600000000000000" pitchFamily="18" charset="-127"/>
              <a:sym typeface="Arial"/>
            </a:endParaRPr>
          </a:p>
        </p:txBody>
      </p:sp>
      <p:sp>
        <p:nvSpPr>
          <p:cNvPr id="45" name="사각형: 둥근 모서리 47">
            <a:extLst>
              <a:ext uri="{FF2B5EF4-FFF2-40B4-BE49-F238E27FC236}">
                <a16:creationId xmlns:a16="http://schemas.microsoft.com/office/drawing/2014/main" xmlns="" id="{4EEE6432-AFC5-45A1-9EFE-093DA69D960A}"/>
              </a:ext>
            </a:extLst>
          </p:cNvPr>
          <p:cNvSpPr/>
          <p:nvPr/>
        </p:nvSpPr>
        <p:spPr>
          <a:xfrm>
            <a:off x="646018" y="4376057"/>
            <a:ext cx="7844839" cy="1786908"/>
          </a:xfrm>
          <a:prstGeom prst="roundRect">
            <a:avLst/>
          </a:prstGeom>
          <a:solidFill>
            <a:srgbClr val="17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1. </a:t>
            </a:r>
            <a:r>
              <a:rPr lang="ko-KR" altLang="en-US" sz="1600" dirty="0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현재는 </a:t>
            </a:r>
            <a:r>
              <a:rPr lang="ko-KR" altLang="en-US" sz="1600" dirty="0" err="1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해로드</a:t>
            </a:r>
            <a:r>
              <a:rPr lang="ko-KR" altLang="en-US" sz="1600" dirty="0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600" dirty="0" err="1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앱에서</a:t>
            </a:r>
            <a:r>
              <a:rPr lang="ko-KR" altLang="en-US" sz="1600" dirty="0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위치정보만 수신할 수 있음</a:t>
            </a:r>
            <a:r>
              <a:rPr lang="en-US" altLang="ko-KR" sz="1600" dirty="0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r>
              <a:rPr lang="ko-KR" altLang="en-US" sz="1600" dirty="0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16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1600" dirty="0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-&gt; </a:t>
            </a:r>
            <a:r>
              <a:rPr lang="ko-KR" altLang="en-US" sz="1600" dirty="0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모델을 효율적이게 사용하기 위해서는 </a:t>
            </a:r>
            <a:r>
              <a:rPr lang="en-US" altLang="ko-KR" sz="1600" dirty="0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SMS </a:t>
            </a:r>
            <a:r>
              <a:rPr lang="ko-KR" altLang="en-US" sz="1600" dirty="0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문자에 위치좌표 뿐만 아닌 모델의                                                                 </a:t>
            </a:r>
            <a:r>
              <a:rPr lang="en-US" altLang="ko-KR" sz="1600" dirty="0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                       </a:t>
            </a:r>
          </a:p>
          <a:p>
            <a:r>
              <a:rPr lang="en-US" altLang="ko-KR" sz="16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1600" dirty="0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     </a:t>
            </a:r>
            <a:r>
              <a:rPr lang="ko-KR" altLang="en-US" sz="1600" dirty="0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독립변수를 함께 보낸다면 모델사용이 용이 할 것으로 판단됨</a:t>
            </a:r>
            <a:r>
              <a:rPr lang="en-US" altLang="ko-KR" sz="1600" dirty="0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endParaRPr lang="en-US" altLang="ko-KR" sz="16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en-US" altLang="ko-KR" sz="1600" dirty="0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2. </a:t>
            </a:r>
            <a:r>
              <a:rPr lang="ko-KR" altLang="en-US" sz="1600" dirty="0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발생인원 </a:t>
            </a:r>
            <a:r>
              <a:rPr lang="en-US" altLang="ko-KR" sz="1600" dirty="0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 </a:t>
            </a:r>
            <a:r>
              <a:rPr lang="ko-KR" altLang="en-US" sz="1600" dirty="0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사고 별 필요한 대원의 수 데이터가 없는데</a:t>
            </a:r>
            <a:r>
              <a:rPr lang="en-US" altLang="ko-KR" sz="1600" dirty="0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</a:t>
            </a:r>
            <a:r>
              <a:rPr lang="ko-KR" altLang="en-US" sz="1600" dirty="0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있다면 더 좋은 모델이 될 수 있음</a:t>
            </a:r>
            <a:r>
              <a:rPr lang="en-US" altLang="ko-KR" sz="1600" dirty="0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</p:txBody>
      </p:sp>
      <p:grpSp>
        <p:nvGrpSpPr>
          <p:cNvPr id="33" name="그룹 32"/>
          <p:cNvGrpSpPr/>
          <p:nvPr/>
        </p:nvGrpSpPr>
        <p:grpSpPr>
          <a:xfrm>
            <a:off x="3060446" y="1651398"/>
            <a:ext cx="2650082" cy="2650082"/>
            <a:chOff x="3228392" y="1559877"/>
            <a:chExt cx="2355628" cy="2355628"/>
          </a:xfrm>
        </p:grpSpPr>
        <p:pic>
          <p:nvPicPr>
            <p:cNvPr id="34" name="그림 3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28392" y="1559877"/>
              <a:ext cx="2355628" cy="2355628"/>
            </a:xfrm>
            <a:prstGeom prst="rect">
              <a:avLst/>
            </a:prstGeom>
          </p:spPr>
        </p:pic>
        <p:sp>
          <p:nvSpPr>
            <p:cNvPr id="35" name="직사각형 34"/>
            <p:cNvSpPr/>
            <p:nvPr/>
          </p:nvSpPr>
          <p:spPr>
            <a:xfrm>
              <a:off x="3256790" y="3570272"/>
              <a:ext cx="1343578" cy="34523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0528" y="1576821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348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365D"/>
        </a:solidFill>
        <a:effectLst/>
      </p:bgPr>
    </p:bg>
    <p:spTree>
      <p:nvGrpSpPr>
        <p:cNvPr id="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p12"/>
          <p:cNvSpPr/>
          <p:nvPr/>
        </p:nvSpPr>
        <p:spPr>
          <a:xfrm>
            <a:off x="251520" y="3068960"/>
            <a:ext cx="8640960" cy="352839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3" name="Google Shape;793;p12"/>
          <p:cNvSpPr/>
          <p:nvPr/>
        </p:nvSpPr>
        <p:spPr>
          <a:xfrm>
            <a:off x="2627784" y="1052736"/>
            <a:ext cx="3858956" cy="3858956"/>
          </a:xfrm>
          <a:prstGeom prst="ellipse">
            <a:avLst/>
          </a:prstGeom>
          <a:solidFill>
            <a:srgbClr val="17365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5" name="Google Shape;795;p12"/>
          <p:cNvSpPr txBox="1"/>
          <p:nvPr/>
        </p:nvSpPr>
        <p:spPr>
          <a:xfrm>
            <a:off x="251520" y="5372609"/>
            <a:ext cx="864096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1" i="0" u="none" strike="noStrike" cap="none" dirty="0">
                <a:solidFill>
                  <a:srgbClr val="0F243E"/>
                </a:solidFill>
                <a:latin typeface="a시월구일2" panose="02020600000000000000" pitchFamily="18" charset="-127"/>
                <a:ea typeface="a시월구일2" panose="02020600000000000000" pitchFamily="18" charset="-127"/>
                <a:sym typeface="Arial"/>
              </a:rPr>
              <a:t>1조 - 슬기로운 </a:t>
            </a:r>
            <a:r>
              <a:rPr lang="ko-KR" sz="1600" b="1" i="0" u="none" strike="noStrike" cap="none" dirty="0" err="1">
                <a:solidFill>
                  <a:srgbClr val="0F243E"/>
                </a:solidFill>
                <a:latin typeface="a시월구일2" panose="02020600000000000000" pitchFamily="18" charset="-127"/>
                <a:ea typeface="a시월구일2" panose="02020600000000000000" pitchFamily="18" charset="-127"/>
                <a:sym typeface="Arial"/>
              </a:rPr>
              <a:t>데청생활</a:t>
            </a:r>
            <a:endParaRPr sz="1600" b="1" i="0" u="none" strike="noStrike" cap="none" dirty="0">
              <a:solidFill>
                <a:srgbClr val="0F243E"/>
              </a:solidFill>
              <a:latin typeface="a시월구일2" panose="02020600000000000000" pitchFamily="18" charset="-127"/>
              <a:ea typeface="a시월구일2" panose="02020600000000000000" pitchFamily="18" charset="-127"/>
              <a:sym typeface="Arial"/>
            </a:endParaRPr>
          </a:p>
        </p:txBody>
      </p:sp>
      <p:sp>
        <p:nvSpPr>
          <p:cNvPr id="7" name="Google Shape;367;g9285091085_2_32"/>
          <p:cNvSpPr txBox="1"/>
          <p:nvPr/>
        </p:nvSpPr>
        <p:spPr>
          <a:xfrm>
            <a:off x="2627784" y="1283251"/>
            <a:ext cx="3888300" cy="38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endParaRPr sz="3000" b="1" i="0" u="none" strike="noStrike" cap="none" dirty="0">
              <a:solidFill>
                <a:schemeClr val="lt1"/>
              </a:solidFill>
              <a:latin typeface="a시월구일2" panose="02020600000000000000" pitchFamily="18" charset="-127"/>
              <a:ea typeface="a시월구일2" panose="02020600000000000000" pitchFamily="18" charset="-127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endParaRPr sz="3000" b="1" i="0" u="none" strike="noStrike" cap="none" dirty="0">
              <a:solidFill>
                <a:schemeClr val="lt1"/>
              </a:solidFill>
              <a:latin typeface="a시월구일2" panose="02020600000000000000" pitchFamily="18" charset="-127"/>
              <a:ea typeface="a시월구일2" panose="02020600000000000000" pitchFamily="18" charset="-127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endParaRPr lang="en-US" sz="3000" b="1" dirty="0">
              <a:solidFill>
                <a:schemeClr val="lt1"/>
              </a:solidFill>
              <a:latin typeface="a시월구일2" panose="02020600000000000000" pitchFamily="18" charset="-127"/>
              <a:ea typeface="a시월구일2" panose="02020600000000000000" pitchFamily="18" charset="-127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endParaRPr sz="500" b="1" i="0" u="none" strike="noStrike" cap="none" dirty="0">
              <a:solidFill>
                <a:schemeClr val="lt1"/>
              </a:solidFill>
              <a:latin typeface="a시월구일2" panose="02020600000000000000" pitchFamily="18" charset="-127"/>
              <a:ea typeface="a시월구일2" panose="02020600000000000000" pitchFamily="18" charset="-127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1" i="0" u="none" strike="noStrike" cap="none" dirty="0" smtClean="0">
                <a:solidFill>
                  <a:schemeClr val="lt1"/>
                </a:solidFill>
                <a:latin typeface="a시월구일2" panose="02020600000000000000" pitchFamily="18" charset="-127"/>
                <a:ea typeface="a시월구일2" panose="02020600000000000000" pitchFamily="18" charset="-127"/>
                <a:sym typeface="Arial"/>
              </a:rPr>
              <a:t>Thanks</a:t>
            </a:r>
            <a:endParaRPr sz="4000" b="1" i="0" u="none" strike="noStrike" cap="none" dirty="0">
              <a:solidFill>
                <a:schemeClr val="lt1"/>
              </a:solidFill>
              <a:latin typeface="a시월구일2" panose="02020600000000000000" pitchFamily="18" charset="-127"/>
              <a:ea typeface="a시월구일2" panose="02020600000000000000" pitchFamily="18" charset="-127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9534d822b6_0_37"/>
          <p:cNvSpPr/>
          <p:nvPr/>
        </p:nvSpPr>
        <p:spPr>
          <a:xfrm>
            <a:off x="251520" y="620688"/>
            <a:ext cx="8640900" cy="5976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chemeClr val="dk1"/>
              </a:buClr>
              <a:buSzPts val="1200"/>
            </a:pPr>
            <a:endParaRPr lang="en-US" altLang="ko-KR" sz="1800" dirty="0">
              <a:solidFill>
                <a:schemeClr val="tx1"/>
              </a:solidFill>
            </a:endParaRPr>
          </a:p>
        </p:txBody>
      </p:sp>
      <p:sp>
        <p:nvSpPr>
          <p:cNvPr id="374" name="Google Shape;374;g9534d822b6_0_37"/>
          <p:cNvSpPr/>
          <p:nvPr/>
        </p:nvSpPr>
        <p:spPr>
          <a:xfrm>
            <a:off x="251520" y="115311"/>
            <a:ext cx="43524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 dirty="0">
              <a:solidFill>
                <a:schemeClr val="lt1"/>
              </a:solidFill>
              <a:latin typeface="a시월구일3" panose="02020600000000000000" pitchFamily="18" charset="-127"/>
              <a:ea typeface="a시월구일3" panose="02020600000000000000" pitchFamily="18" charset="-127"/>
              <a:sym typeface="Arial"/>
            </a:endParaRPr>
          </a:p>
        </p:txBody>
      </p:sp>
      <p:sp>
        <p:nvSpPr>
          <p:cNvPr id="6" name="Google Shape;171;p31"/>
          <p:cNvSpPr/>
          <p:nvPr/>
        </p:nvSpPr>
        <p:spPr>
          <a:xfrm>
            <a:off x="914649" y="812265"/>
            <a:ext cx="6361639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 smtClean="0">
                <a:solidFill>
                  <a:schemeClr val="dk1"/>
                </a:solidFill>
                <a:latin typeface="a시월구일2" panose="02020600000000000000" pitchFamily="18" charset="-127"/>
                <a:ea typeface="a시월구일2" panose="02020600000000000000" pitchFamily="18" charset="-127"/>
              </a:rPr>
              <a:t>출처</a:t>
            </a:r>
            <a:endParaRPr dirty="0">
              <a:latin typeface="a시월구일2" panose="02020600000000000000" pitchFamily="18" charset="-127"/>
              <a:ea typeface="a시월구일2" panose="02020600000000000000" pitchFamily="18" charset="-127"/>
            </a:endParaRPr>
          </a:p>
        </p:txBody>
      </p:sp>
      <p:sp>
        <p:nvSpPr>
          <p:cNvPr id="7" name="Google Shape;172;p31"/>
          <p:cNvSpPr/>
          <p:nvPr/>
        </p:nvSpPr>
        <p:spPr>
          <a:xfrm>
            <a:off x="527299" y="844247"/>
            <a:ext cx="387350" cy="274591"/>
          </a:xfrm>
          <a:prstGeom prst="homePlate">
            <a:avLst>
              <a:gd name="adj" fmla="val 50000"/>
            </a:avLst>
          </a:prstGeom>
          <a:solidFill>
            <a:srgbClr val="17365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43812" y="1576873"/>
            <a:ext cx="781905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>
                <a:schemeClr val="dk1"/>
              </a:buClr>
              <a:buSzPts val="1200"/>
            </a:pPr>
            <a:r>
              <a:rPr lang="ko-KR" altLang="en-US" dirty="0">
                <a:latin typeface="a시월구일2" panose="02020600000000000000" pitchFamily="18" charset="-127"/>
                <a:ea typeface="a시월구일2" panose="02020600000000000000" pitchFamily="18" charset="-127"/>
              </a:rPr>
              <a:t>기사</a:t>
            </a:r>
            <a:endParaRPr lang="en-US" altLang="ko-KR" dirty="0">
              <a:latin typeface="a시월구일2" panose="02020600000000000000" pitchFamily="18" charset="-127"/>
              <a:ea typeface="a시월구일2" panose="02020600000000000000" pitchFamily="18" charset="-127"/>
            </a:endParaRPr>
          </a:p>
          <a:p>
            <a:pPr lvl="0">
              <a:buClr>
                <a:schemeClr val="dk1"/>
              </a:buClr>
              <a:buSzPts val="1200"/>
            </a:pPr>
            <a:endParaRPr lang="en-US" altLang="ko-KR" dirty="0"/>
          </a:p>
          <a:p>
            <a:pPr lvl="0">
              <a:buClr>
                <a:schemeClr val="dk1"/>
              </a:buClr>
              <a:buSzPts val="1200"/>
            </a:pPr>
            <a:r>
              <a:rPr lang="en-US" altLang="ko-KR" u="sng" dirty="0">
                <a:solidFill>
                  <a:schemeClr val="hlink"/>
                </a:solidFill>
                <a:hlinkClick r:id="rId3"/>
              </a:rPr>
              <a:t>http://www.nbn-news.co.kr/news/articleView.html?idxno=46748</a:t>
            </a:r>
            <a:endParaRPr lang="en-US" altLang="ko-KR" dirty="0"/>
          </a:p>
          <a:p>
            <a:pPr lvl="0">
              <a:buClr>
                <a:schemeClr val="dk1"/>
              </a:buClr>
              <a:buSzPts val="1200"/>
            </a:pPr>
            <a:r>
              <a:rPr lang="en-US" altLang="ko-KR" u="sng" dirty="0">
                <a:solidFill>
                  <a:schemeClr val="hlink"/>
                </a:solidFill>
                <a:hlinkClick r:id="rId4"/>
              </a:rPr>
              <a:t>http://www.jbnews.com/news/articleView.html?idxno=1301594</a:t>
            </a:r>
            <a:endParaRPr lang="en-US" altLang="ko-KR" dirty="0"/>
          </a:p>
          <a:p>
            <a:pPr lvl="0">
              <a:buClr>
                <a:schemeClr val="dk1"/>
              </a:buClr>
              <a:buSzPts val="1200"/>
            </a:pPr>
            <a:r>
              <a:rPr lang="en-US" altLang="ko-KR" u="sng" dirty="0">
                <a:solidFill>
                  <a:schemeClr val="hlink"/>
                </a:solidFill>
                <a:hlinkClick r:id="rId5"/>
              </a:rPr>
              <a:t>https://www.kado.net/news/articleView.html?idxno=1034749</a:t>
            </a:r>
            <a:endParaRPr lang="en-US" altLang="ko-KR" dirty="0"/>
          </a:p>
          <a:p>
            <a:pPr lvl="0">
              <a:buClr>
                <a:schemeClr val="dk1"/>
              </a:buClr>
              <a:buSzPts val="1200"/>
            </a:pPr>
            <a:r>
              <a:rPr lang="en-US" altLang="ko-KR" u="sng" dirty="0">
                <a:solidFill>
                  <a:schemeClr val="hlink"/>
                </a:solidFill>
                <a:hlinkClick r:id="rId6"/>
              </a:rPr>
              <a:t>https://www.kado.net/news/articleView.html?idxno=1034576</a:t>
            </a:r>
            <a:endParaRPr lang="en-US" altLang="ko-KR" dirty="0"/>
          </a:p>
          <a:p>
            <a:pPr lvl="0">
              <a:buClr>
                <a:schemeClr val="dk1"/>
              </a:buClr>
              <a:buSzPts val="1200"/>
            </a:pPr>
            <a:r>
              <a:rPr lang="en-US" altLang="ko-KR" u="sng" dirty="0">
                <a:solidFill>
                  <a:schemeClr val="hlink"/>
                </a:solidFill>
                <a:hlinkClick r:id="rId7"/>
              </a:rPr>
              <a:t>http://www.news-story.co.kr/news/articleView.html?idxno=55787</a:t>
            </a:r>
            <a:endParaRPr lang="en-US" altLang="ko-KR" u="sng" dirty="0">
              <a:solidFill>
                <a:schemeClr val="hlink"/>
              </a:solidFill>
            </a:endParaRPr>
          </a:p>
          <a:p>
            <a:pPr lvl="0">
              <a:buClr>
                <a:schemeClr val="dk1"/>
              </a:buClr>
              <a:buSzPts val="1200"/>
            </a:pPr>
            <a:endParaRPr lang="en-US" altLang="ko-KR" u="sng" dirty="0">
              <a:solidFill>
                <a:schemeClr val="hlink"/>
              </a:solidFill>
            </a:endParaRPr>
          </a:p>
          <a:p>
            <a:pPr lvl="0">
              <a:buClr>
                <a:schemeClr val="dk1"/>
              </a:buClr>
              <a:buSzPts val="1200"/>
            </a:pPr>
            <a:r>
              <a:rPr lang="ko-KR" altLang="en-US" dirty="0">
                <a:solidFill>
                  <a:schemeClr val="tx1"/>
                </a:solidFill>
                <a:latin typeface="a시월구일2" panose="02020600000000000000" pitchFamily="18" charset="-127"/>
                <a:ea typeface="a시월구일2" panose="02020600000000000000" pitchFamily="18" charset="-127"/>
              </a:rPr>
              <a:t>스티커</a:t>
            </a:r>
            <a:endParaRPr lang="en-US" altLang="ko-KR" dirty="0">
              <a:solidFill>
                <a:schemeClr val="tx1"/>
              </a:solidFill>
              <a:latin typeface="a시월구일2" panose="02020600000000000000" pitchFamily="18" charset="-127"/>
              <a:ea typeface="a시월구일2" panose="02020600000000000000" pitchFamily="18" charset="-127"/>
            </a:endParaRPr>
          </a:p>
          <a:p>
            <a:pPr lvl="0">
              <a:buClr>
                <a:schemeClr val="dk1"/>
              </a:buClr>
              <a:buSzPts val="1200"/>
            </a:pPr>
            <a:endParaRPr lang="en-US" altLang="ko-KR" dirty="0">
              <a:solidFill>
                <a:schemeClr val="tx1"/>
              </a:solidFill>
            </a:endParaRPr>
          </a:p>
          <a:p>
            <a:pPr lvl="0">
              <a:buClr>
                <a:schemeClr val="dk1"/>
              </a:buClr>
              <a:buSzPts val="1200"/>
            </a:pPr>
            <a:r>
              <a:rPr lang="en-US" altLang="ko-KR" dirty="0">
                <a:solidFill>
                  <a:schemeClr val="tx1"/>
                </a:solidFill>
                <a:hlinkClick r:id="rId8"/>
              </a:rPr>
              <a:t>https://www.flaticon.com/</a:t>
            </a:r>
            <a:endParaRPr lang="en-US" altLang="ko-KR" dirty="0">
              <a:solidFill>
                <a:schemeClr val="tx1"/>
              </a:solidFill>
            </a:endParaRPr>
          </a:p>
          <a:p>
            <a:pPr lvl="0">
              <a:buClr>
                <a:schemeClr val="dk1"/>
              </a:buClr>
              <a:buSzPts val="1200"/>
            </a:pPr>
            <a:r>
              <a:rPr lang="en-US" altLang="ko-KR" dirty="0">
                <a:solidFill>
                  <a:schemeClr val="tx1"/>
                </a:solidFill>
                <a:hlinkClick r:id="rId9"/>
              </a:rPr>
              <a:t>https://thenounproject.com</a:t>
            </a:r>
            <a:r>
              <a:rPr lang="en-US" altLang="ko-KR" dirty="0" smtClean="0">
                <a:solidFill>
                  <a:schemeClr val="tx1"/>
                </a:solidFill>
                <a:hlinkClick r:id="rId9"/>
              </a:rPr>
              <a:t>/</a:t>
            </a:r>
            <a:endParaRPr lang="en-US" altLang="ko-K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5102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365D"/>
        </a:solid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91522bb8fe_0_0"/>
          <p:cNvSpPr/>
          <p:nvPr/>
        </p:nvSpPr>
        <p:spPr>
          <a:xfrm>
            <a:off x="251520" y="3068960"/>
            <a:ext cx="8640900" cy="3528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g91522bb8fe_0_0"/>
          <p:cNvSpPr/>
          <p:nvPr/>
        </p:nvSpPr>
        <p:spPr>
          <a:xfrm>
            <a:off x="2627784" y="1052736"/>
            <a:ext cx="3858900" cy="3858900"/>
          </a:xfrm>
          <a:prstGeom prst="ellipse">
            <a:avLst/>
          </a:prstGeom>
          <a:solidFill>
            <a:srgbClr val="17365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g91522bb8fe_0_0"/>
          <p:cNvSpPr txBox="1"/>
          <p:nvPr/>
        </p:nvSpPr>
        <p:spPr>
          <a:xfrm>
            <a:off x="2627775" y="1052600"/>
            <a:ext cx="3888300" cy="38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endParaRPr sz="3000" b="0" i="0" u="none" strike="noStrike" cap="none" dirty="0">
              <a:solidFill>
                <a:schemeClr val="lt1"/>
              </a:solidFill>
              <a:latin typeface="a시월구일2" panose="02020600000000000000" pitchFamily="18" charset="-127"/>
              <a:ea typeface="a시월구일2" panose="02020600000000000000" pitchFamily="18" charset="-127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endParaRPr sz="3000" b="0" i="0" u="none" strike="noStrike" cap="none" dirty="0">
              <a:solidFill>
                <a:schemeClr val="lt1"/>
              </a:solidFill>
              <a:latin typeface="a시월구일2" panose="02020600000000000000" pitchFamily="18" charset="-127"/>
              <a:ea typeface="a시월구일2" panose="02020600000000000000" pitchFamily="18" charset="-127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endParaRPr sz="3000" b="0" i="0" u="none" strike="noStrike" cap="none" dirty="0">
              <a:solidFill>
                <a:schemeClr val="lt1"/>
              </a:solidFill>
              <a:latin typeface="a시월구일2" panose="02020600000000000000" pitchFamily="18" charset="-127"/>
              <a:ea typeface="a시월구일2" panose="02020600000000000000" pitchFamily="18" charset="-127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ko-KR" sz="3000" b="0" i="0" u="none" strike="noStrike" cap="none" dirty="0">
                <a:solidFill>
                  <a:schemeClr val="lt1"/>
                </a:solidFill>
                <a:latin typeface="a시월구일2" panose="02020600000000000000" pitchFamily="18" charset="-127"/>
                <a:ea typeface="a시월구일2" panose="02020600000000000000" pitchFamily="18" charset="-127"/>
                <a:sym typeface="Arial"/>
              </a:rPr>
              <a:t>01</a:t>
            </a:r>
            <a:endParaRPr sz="3000" b="0" i="0" u="none" strike="noStrike" cap="none" dirty="0">
              <a:solidFill>
                <a:schemeClr val="lt1"/>
              </a:solidFill>
              <a:latin typeface="a시월구일2" panose="02020600000000000000" pitchFamily="18" charset="-127"/>
              <a:ea typeface="a시월구일2" panose="02020600000000000000" pitchFamily="18" charset="-127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endParaRPr sz="500" b="0" i="0" u="none" strike="noStrike" cap="none" dirty="0">
              <a:solidFill>
                <a:schemeClr val="lt1"/>
              </a:solidFill>
              <a:latin typeface="a시월구일2" panose="02020600000000000000" pitchFamily="18" charset="-127"/>
              <a:ea typeface="a시월구일2" panose="02020600000000000000" pitchFamily="18" charset="-127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ko-KR" sz="4000" b="0" i="0" u="none" strike="noStrike" cap="none" dirty="0">
                <a:solidFill>
                  <a:schemeClr val="lt1"/>
                </a:solidFill>
                <a:latin typeface="a시월구일2" panose="02020600000000000000" pitchFamily="18" charset="-127"/>
                <a:ea typeface="a시월구일2" panose="02020600000000000000" pitchFamily="18" charset="-127"/>
                <a:sym typeface="Arial"/>
              </a:rPr>
              <a:t>서비스배경</a:t>
            </a:r>
            <a:endParaRPr sz="4000" b="0" i="0" u="none" strike="noStrike" cap="none" dirty="0">
              <a:solidFill>
                <a:schemeClr val="lt1"/>
              </a:solidFill>
              <a:latin typeface="a시월구일2" panose="02020600000000000000" pitchFamily="18" charset="-127"/>
              <a:ea typeface="a시월구일2" panose="02020600000000000000" pitchFamily="18" charset="-127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endParaRPr sz="4800" b="0" i="0" u="none" strike="noStrike" cap="none" dirty="0">
              <a:solidFill>
                <a:schemeClr val="lt1"/>
              </a:solidFill>
              <a:latin typeface="a시월구일2" panose="02020600000000000000" pitchFamily="18" charset="-127"/>
              <a:ea typeface="a시월구일2" panose="02020600000000000000" pitchFamily="18" charset="-127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365D"/>
        </a:solid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4"/>
          <p:cNvPicPr preferRelativeResize="0"/>
          <p:nvPr/>
        </p:nvPicPr>
        <p:blipFill rotWithShape="1">
          <a:blip r:embed="rId3">
            <a:alphaModFix amt="44000"/>
          </a:blip>
          <a:srcRect/>
          <a:stretch/>
        </p:blipFill>
        <p:spPr>
          <a:xfrm>
            <a:off x="251525" y="620700"/>
            <a:ext cx="8640950" cy="597665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4"/>
          <p:cNvSpPr txBox="1"/>
          <p:nvPr/>
        </p:nvSpPr>
        <p:spPr>
          <a:xfrm>
            <a:off x="251525" y="1094250"/>
            <a:ext cx="8640900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ko-KR" sz="6000" b="0" i="0" u="none" strike="noStrike" cap="non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“                      ” </a:t>
            </a:r>
            <a:endParaRPr sz="6000" b="0" i="0" u="none" strike="noStrike" cap="none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4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rgbClr val="17365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4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sz="2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4"/>
          <p:cNvSpPr txBox="1"/>
          <p:nvPr/>
        </p:nvSpPr>
        <p:spPr>
          <a:xfrm>
            <a:off x="215550" y="1332125"/>
            <a:ext cx="86409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ko-KR" sz="3200" b="1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매년 증가하는 해양사고</a:t>
            </a:r>
            <a:endParaRPr sz="3200" b="1" i="0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8" name="Google Shape;138;p4"/>
          <p:cNvCxnSpPr/>
          <p:nvPr/>
        </p:nvCxnSpPr>
        <p:spPr>
          <a:xfrm>
            <a:off x="2123728" y="1916832"/>
            <a:ext cx="4824536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9" name="Google Shape;139;p4"/>
          <p:cNvSpPr/>
          <p:nvPr/>
        </p:nvSpPr>
        <p:spPr>
          <a:xfrm>
            <a:off x="5887944" y="2274986"/>
            <a:ext cx="2848559" cy="3488764"/>
          </a:xfrm>
          <a:prstGeom prst="rect">
            <a:avLst/>
          </a:prstGeom>
          <a:solidFill>
            <a:schemeClr val="lt1">
              <a:alpha val="86274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시월구일1" panose="02020600000000000000" pitchFamily="18" charset="-127"/>
              <a:ea typeface="a시월구일1" panose="02020600000000000000" pitchFamily="18" charset="-127"/>
              <a:sym typeface="Arial"/>
            </a:endParaRPr>
          </a:p>
        </p:txBody>
      </p:sp>
      <p:grpSp>
        <p:nvGrpSpPr>
          <p:cNvPr id="140" name="Google Shape;140;p4"/>
          <p:cNvGrpSpPr/>
          <p:nvPr/>
        </p:nvGrpSpPr>
        <p:grpSpPr>
          <a:xfrm>
            <a:off x="5999105" y="3709279"/>
            <a:ext cx="2626236" cy="446048"/>
            <a:chOff x="6019923" y="2982952"/>
            <a:chExt cx="2626236" cy="446048"/>
          </a:xfrm>
        </p:grpSpPr>
        <p:sp>
          <p:nvSpPr>
            <p:cNvPr id="141" name="Google Shape;141;p4"/>
            <p:cNvSpPr/>
            <p:nvPr/>
          </p:nvSpPr>
          <p:spPr>
            <a:xfrm>
              <a:off x="6019923" y="2982952"/>
              <a:ext cx="802888" cy="446048"/>
            </a:xfrm>
            <a:prstGeom prst="roundRect">
              <a:avLst>
                <a:gd name="adj" fmla="val 16667"/>
              </a:avLst>
            </a:prstGeom>
            <a:solidFill>
              <a:srgbClr val="20376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ko-KR" sz="2000" b="1" i="0" u="none" strike="noStrike" cap="none" dirty="0">
                  <a:solidFill>
                    <a:schemeClr val="lt1"/>
                  </a:solidFill>
                  <a:latin typeface="a시월구일1" panose="02020600000000000000" pitchFamily="18" charset="-127"/>
                  <a:ea typeface="a시월구일1" panose="02020600000000000000" pitchFamily="18" charset="-127"/>
                  <a:sym typeface="Arial"/>
                </a:rPr>
                <a:t>부상</a:t>
              </a:r>
              <a:endParaRPr sz="2000" b="1" i="0" u="none" strike="noStrike" cap="none" dirty="0">
                <a:solidFill>
                  <a:schemeClr val="lt1"/>
                </a:solidFill>
                <a:latin typeface="a시월구일1" panose="02020600000000000000" pitchFamily="18" charset="-127"/>
                <a:ea typeface="a시월구일1" panose="02020600000000000000" pitchFamily="18" charset="-127"/>
                <a:sym typeface="Arial"/>
              </a:endParaRPr>
            </a:p>
          </p:txBody>
        </p:sp>
        <p:sp>
          <p:nvSpPr>
            <p:cNvPr id="142" name="Google Shape;142;p4"/>
            <p:cNvSpPr/>
            <p:nvPr/>
          </p:nvSpPr>
          <p:spPr>
            <a:xfrm>
              <a:off x="6898792" y="2982952"/>
              <a:ext cx="1747367" cy="446048"/>
            </a:xfrm>
            <a:prstGeom prst="roundRect">
              <a:avLst>
                <a:gd name="adj" fmla="val 16667"/>
              </a:avLst>
            </a:prstGeom>
            <a:solidFill>
              <a:srgbClr val="20376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ko-KR" sz="2000" b="1" i="0" u="none" strike="noStrike" cap="none">
                  <a:solidFill>
                    <a:schemeClr val="lt1"/>
                  </a:solidFill>
                  <a:latin typeface="a시월구일1" panose="02020600000000000000" pitchFamily="18" charset="-127"/>
                  <a:ea typeface="a시월구일1" panose="02020600000000000000" pitchFamily="18" charset="-127"/>
                  <a:sym typeface="Arial"/>
                </a:rPr>
                <a:t>449 건</a:t>
              </a:r>
              <a:endParaRPr sz="2000" b="1" i="0" u="none" strike="noStrike" cap="none">
                <a:solidFill>
                  <a:schemeClr val="lt1"/>
                </a:solidFill>
                <a:latin typeface="a시월구일1" panose="02020600000000000000" pitchFamily="18" charset="-127"/>
                <a:ea typeface="a시월구일1" panose="02020600000000000000" pitchFamily="18" charset="-127"/>
                <a:sym typeface="Arial"/>
              </a:endParaRPr>
            </a:p>
          </p:txBody>
        </p:sp>
      </p:grpSp>
      <p:grpSp>
        <p:nvGrpSpPr>
          <p:cNvPr id="143" name="Google Shape;143;p4"/>
          <p:cNvGrpSpPr/>
          <p:nvPr/>
        </p:nvGrpSpPr>
        <p:grpSpPr>
          <a:xfrm>
            <a:off x="5999105" y="4317390"/>
            <a:ext cx="2626236" cy="446048"/>
            <a:chOff x="6019923" y="2982952"/>
            <a:chExt cx="2626236" cy="446048"/>
          </a:xfrm>
        </p:grpSpPr>
        <p:sp>
          <p:nvSpPr>
            <p:cNvPr id="144" name="Google Shape;144;p4"/>
            <p:cNvSpPr/>
            <p:nvPr/>
          </p:nvSpPr>
          <p:spPr>
            <a:xfrm>
              <a:off x="6019923" y="2982952"/>
              <a:ext cx="802888" cy="446048"/>
            </a:xfrm>
            <a:prstGeom prst="roundRect">
              <a:avLst>
                <a:gd name="adj" fmla="val 16667"/>
              </a:avLst>
            </a:prstGeom>
            <a:solidFill>
              <a:srgbClr val="20376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ko-KR" sz="2000" b="1" i="0" u="none" strike="noStrike" cap="none">
                  <a:solidFill>
                    <a:schemeClr val="lt1"/>
                  </a:solidFill>
                  <a:latin typeface="a시월구일1" panose="02020600000000000000" pitchFamily="18" charset="-127"/>
                  <a:ea typeface="a시월구일1" panose="02020600000000000000" pitchFamily="18" charset="-127"/>
                  <a:sym typeface="Arial"/>
                </a:rPr>
                <a:t>실종</a:t>
              </a:r>
              <a:endParaRPr sz="2000" b="1" i="0" u="none" strike="noStrike" cap="none">
                <a:solidFill>
                  <a:schemeClr val="lt1"/>
                </a:solidFill>
                <a:latin typeface="a시월구일1" panose="02020600000000000000" pitchFamily="18" charset="-127"/>
                <a:ea typeface="a시월구일1" panose="02020600000000000000" pitchFamily="18" charset="-127"/>
                <a:sym typeface="Arial"/>
              </a:endParaRPr>
            </a:p>
          </p:txBody>
        </p:sp>
        <p:sp>
          <p:nvSpPr>
            <p:cNvPr id="145" name="Google Shape;145;p4"/>
            <p:cNvSpPr/>
            <p:nvPr/>
          </p:nvSpPr>
          <p:spPr>
            <a:xfrm>
              <a:off x="6898792" y="2982952"/>
              <a:ext cx="1747367" cy="446048"/>
            </a:xfrm>
            <a:prstGeom prst="roundRect">
              <a:avLst>
                <a:gd name="adj" fmla="val 16667"/>
              </a:avLst>
            </a:prstGeom>
            <a:solidFill>
              <a:srgbClr val="20376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ko-KR" sz="2000" b="1" i="0" u="none" strike="noStrike" cap="none">
                  <a:solidFill>
                    <a:schemeClr val="lt1"/>
                  </a:solidFill>
                  <a:latin typeface="a시월구일1" panose="02020600000000000000" pitchFamily="18" charset="-127"/>
                  <a:ea typeface="a시월구일1" panose="02020600000000000000" pitchFamily="18" charset="-127"/>
                  <a:sym typeface="Arial"/>
                </a:rPr>
                <a:t>29 건</a:t>
              </a:r>
              <a:endParaRPr sz="2000" b="1" i="0" u="none" strike="noStrike" cap="none">
                <a:solidFill>
                  <a:schemeClr val="lt1"/>
                </a:solidFill>
                <a:latin typeface="a시월구일1" panose="02020600000000000000" pitchFamily="18" charset="-127"/>
                <a:ea typeface="a시월구일1" panose="02020600000000000000" pitchFamily="18" charset="-127"/>
                <a:sym typeface="Arial"/>
              </a:endParaRPr>
            </a:p>
          </p:txBody>
        </p:sp>
      </p:grpSp>
      <p:grpSp>
        <p:nvGrpSpPr>
          <p:cNvPr id="146" name="Google Shape;146;p4"/>
          <p:cNvGrpSpPr/>
          <p:nvPr/>
        </p:nvGrpSpPr>
        <p:grpSpPr>
          <a:xfrm>
            <a:off x="5999105" y="4935726"/>
            <a:ext cx="2626236" cy="446048"/>
            <a:chOff x="6019923" y="2982952"/>
            <a:chExt cx="2626236" cy="446048"/>
          </a:xfrm>
        </p:grpSpPr>
        <p:sp>
          <p:nvSpPr>
            <p:cNvPr id="147" name="Google Shape;147;p4"/>
            <p:cNvSpPr/>
            <p:nvPr/>
          </p:nvSpPr>
          <p:spPr>
            <a:xfrm>
              <a:off x="6019923" y="2982952"/>
              <a:ext cx="802888" cy="446048"/>
            </a:xfrm>
            <a:prstGeom prst="roundRect">
              <a:avLst>
                <a:gd name="adj" fmla="val 16667"/>
              </a:avLst>
            </a:prstGeom>
            <a:solidFill>
              <a:srgbClr val="20376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ko-KR" sz="2000" b="1" i="0" u="none" strike="noStrike" cap="none">
                  <a:solidFill>
                    <a:schemeClr val="lt1"/>
                  </a:solidFill>
                  <a:latin typeface="a시월구일1" panose="02020600000000000000" pitchFamily="18" charset="-127"/>
                  <a:ea typeface="a시월구일1" panose="02020600000000000000" pitchFamily="18" charset="-127"/>
                  <a:sym typeface="Arial"/>
                </a:rPr>
                <a:t>사망</a:t>
              </a:r>
              <a:endParaRPr sz="2000" b="1" i="0" u="none" strike="noStrike" cap="none">
                <a:solidFill>
                  <a:schemeClr val="lt1"/>
                </a:solidFill>
                <a:latin typeface="a시월구일1" panose="02020600000000000000" pitchFamily="18" charset="-127"/>
                <a:ea typeface="a시월구일1" panose="02020600000000000000" pitchFamily="18" charset="-127"/>
                <a:sym typeface="Arial"/>
              </a:endParaRPr>
            </a:p>
          </p:txBody>
        </p:sp>
        <p:sp>
          <p:nvSpPr>
            <p:cNvPr id="148" name="Google Shape;148;p4"/>
            <p:cNvSpPr/>
            <p:nvPr/>
          </p:nvSpPr>
          <p:spPr>
            <a:xfrm>
              <a:off x="6898792" y="2982952"/>
              <a:ext cx="1747367" cy="446048"/>
            </a:xfrm>
            <a:prstGeom prst="roundRect">
              <a:avLst>
                <a:gd name="adj" fmla="val 16667"/>
              </a:avLst>
            </a:prstGeom>
            <a:solidFill>
              <a:srgbClr val="20376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ko-KR" sz="2000" b="1" i="0" u="none" strike="noStrike" cap="none">
                  <a:solidFill>
                    <a:schemeClr val="lt1"/>
                  </a:solidFill>
                  <a:latin typeface="a시월구일1" panose="02020600000000000000" pitchFamily="18" charset="-127"/>
                  <a:ea typeface="a시월구일1" panose="02020600000000000000" pitchFamily="18" charset="-127"/>
                  <a:sym typeface="Arial"/>
                </a:rPr>
                <a:t>69 건</a:t>
              </a:r>
              <a:endParaRPr sz="2000" b="1" i="0" u="none" strike="noStrike" cap="none">
                <a:solidFill>
                  <a:schemeClr val="lt1"/>
                </a:solidFill>
                <a:latin typeface="a시월구일1" panose="02020600000000000000" pitchFamily="18" charset="-127"/>
                <a:ea typeface="a시월구일1" panose="02020600000000000000" pitchFamily="18" charset="-127"/>
                <a:sym typeface="Arial"/>
              </a:endParaRPr>
            </a:p>
          </p:txBody>
        </p:sp>
      </p:grpSp>
      <p:sp>
        <p:nvSpPr>
          <p:cNvPr id="149" name="Google Shape;149;p4"/>
          <p:cNvSpPr/>
          <p:nvPr/>
        </p:nvSpPr>
        <p:spPr>
          <a:xfrm>
            <a:off x="5999105" y="2350071"/>
            <a:ext cx="2626236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0" i="0" u="none" strike="noStrike" cap="none" dirty="0">
                <a:solidFill>
                  <a:schemeClr val="dk1"/>
                </a:solidFill>
                <a:latin typeface="a시월구일2" panose="02020600000000000000" pitchFamily="18" charset="-127"/>
                <a:ea typeface="a시월구일2" panose="02020600000000000000" pitchFamily="18" charset="-127"/>
                <a:sym typeface="Arial"/>
              </a:rPr>
              <a:t>2019년 </a:t>
            </a:r>
            <a:endParaRPr sz="2400" b="0" i="0" u="none" strike="noStrike" cap="none" dirty="0">
              <a:solidFill>
                <a:schemeClr val="dk1"/>
              </a:solidFill>
              <a:latin typeface="a시월구일2" panose="02020600000000000000" pitchFamily="18" charset="-127"/>
              <a:ea typeface="a시월구일2" panose="02020600000000000000" pitchFamily="18" charset="-127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0" i="0" u="none" strike="noStrike" cap="none" dirty="0">
                <a:solidFill>
                  <a:schemeClr val="dk1"/>
                </a:solidFill>
                <a:latin typeface="a시월구일2" panose="02020600000000000000" pitchFamily="18" charset="-127"/>
                <a:ea typeface="a시월구일2" panose="02020600000000000000" pitchFamily="18" charset="-127"/>
                <a:sym typeface="Arial"/>
              </a:rPr>
              <a:t>해양사고</a:t>
            </a:r>
            <a:endParaRPr sz="2400" b="0" i="0" u="none" strike="noStrike" cap="none" dirty="0">
              <a:solidFill>
                <a:schemeClr val="dk1"/>
              </a:solidFill>
              <a:latin typeface="a시월구일2" panose="02020600000000000000" pitchFamily="18" charset="-127"/>
              <a:ea typeface="a시월구일2" panose="02020600000000000000" pitchFamily="18" charset="-127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0" i="0" u="none" strike="noStrike" cap="none" dirty="0">
                <a:solidFill>
                  <a:schemeClr val="dk1"/>
                </a:solidFill>
                <a:latin typeface="a시월구일2" panose="02020600000000000000" pitchFamily="18" charset="-127"/>
                <a:ea typeface="a시월구일2" panose="02020600000000000000" pitchFamily="18" charset="-127"/>
                <a:sym typeface="Arial"/>
              </a:rPr>
              <a:t>인명피해 현황</a:t>
            </a:r>
            <a:endParaRPr sz="1400" b="0" i="0" u="none" strike="noStrike" cap="none" dirty="0">
              <a:solidFill>
                <a:srgbClr val="000000"/>
              </a:solidFill>
              <a:latin typeface="a시월구일2" panose="02020600000000000000" pitchFamily="18" charset="-127"/>
              <a:ea typeface="a시월구일2" panose="02020600000000000000" pitchFamily="18" charset="-127"/>
              <a:sym typeface="Arial"/>
            </a:endParaRPr>
          </a:p>
        </p:txBody>
      </p:sp>
      <p:sp>
        <p:nvSpPr>
          <p:cNvPr id="150" name="Google Shape;150;p4"/>
          <p:cNvSpPr/>
          <p:nvPr/>
        </p:nvSpPr>
        <p:spPr>
          <a:xfrm>
            <a:off x="251520" y="115311"/>
            <a:ext cx="4352500" cy="430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ko-KR" sz="2200" b="0" i="0" u="none" strike="noStrike" cap="none" dirty="0">
                <a:solidFill>
                  <a:schemeClr val="lt1"/>
                </a:solidFill>
                <a:latin typeface="a시월구일3" panose="02020600000000000000" pitchFamily="18" charset="-127"/>
                <a:ea typeface="a시월구일3" panose="02020600000000000000" pitchFamily="18" charset="-127"/>
                <a:sym typeface="Arial"/>
              </a:rPr>
              <a:t>01.  서비스 배경 – 해양 사고 현황</a:t>
            </a:r>
            <a:endParaRPr sz="2200" b="0" i="0" u="none" strike="noStrike" cap="none" dirty="0">
              <a:solidFill>
                <a:schemeClr val="lt1"/>
              </a:solidFill>
              <a:latin typeface="a시월구일3" panose="02020600000000000000" pitchFamily="18" charset="-127"/>
              <a:ea typeface="a시월구일3" panose="02020600000000000000" pitchFamily="18" charset="-127"/>
              <a:sym typeface="Arial"/>
            </a:endParaRPr>
          </a:p>
        </p:txBody>
      </p:sp>
      <p:pic>
        <p:nvPicPr>
          <p:cNvPr id="151" name="Google Shape;151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07497" y="2274986"/>
            <a:ext cx="5324475" cy="352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365D"/>
        </a:solidFill>
        <a:effectLst/>
      </p:bgPr>
    </p:bg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2"/>
          <p:cNvSpPr/>
          <p:nvPr/>
        </p:nvSpPr>
        <p:spPr>
          <a:xfrm>
            <a:off x="251520" y="115311"/>
            <a:ext cx="4352500" cy="430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ko-KR" sz="2200" b="0" i="0" u="none" strike="noStrike" cap="none" dirty="0">
                <a:solidFill>
                  <a:schemeClr val="lt1"/>
                </a:solidFill>
                <a:latin typeface="a시월구일3" panose="02020600000000000000" pitchFamily="18" charset="-127"/>
                <a:ea typeface="a시월구일3" panose="02020600000000000000" pitchFamily="18" charset="-127"/>
                <a:sym typeface="Arial"/>
              </a:rPr>
              <a:t>01.  서비스 배경 – 해양 사고 현황</a:t>
            </a:r>
            <a:endParaRPr sz="2200" b="0" i="0" u="none" strike="noStrike" cap="none" dirty="0">
              <a:solidFill>
                <a:schemeClr val="lt1"/>
              </a:solidFill>
              <a:latin typeface="a시월구일3" panose="02020600000000000000" pitchFamily="18" charset="-127"/>
              <a:ea typeface="a시월구일3" panose="02020600000000000000" pitchFamily="18" charset="-127"/>
              <a:sym typeface="Arial"/>
            </a:endParaRPr>
          </a:p>
        </p:txBody>
      </p:sp>
      <p:sp>
        <p:nvSpPr>
          <p:cNvPr id="160" name="Google Shape;160;p2"/>
          <p:cNvSpPr/>
          <p:nvPr/>
        </p:nvSpPr>
        <p:spPr>
          <a:xfrm>
            <a:off x="914649" y="812265"/>
            <a:ext cx="6361639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0" i="0" u="none" strike="noStrike" cap="none" dirty="0">
                <a:solidFill>
                  <a:schemeClr val="dk1"/>
                </a:solidFill>
                <a:latin typeface="a시월구일2" panose="02020600000000000000" pitchFamily="18" charset="-127"/>
                <a:ea typeface="a시월구일2" panose="02020600000000000000" pitchFamily="18" charset="-127"/>
                <a:sym typeface="Arial"/>
              </a:rPr>
              <a:t>해양 사고 </a:t>
            </a:r>
            <a:r>
              <a:rPr lang="ko-KR" sz="1600" b="0" i="0" u="none" strike="noStrike" cap="none" dirty="0" smtClean="0">
                <a:solidFill>
                  <a:schemeClr val="dk1"/>
                </a:solidFill>
                <a:latin typeface="a시월구일2" panose="02020600000000000000" pitchFamily="18" charset="-127"/>
                <a:ea typeface="a시월구일2" panose="02020600000000000000" pitchFamily="18" charset="-127"/>
                <a:sym typeface="Arial"/>
              </a:rPr>
              <a:t>현황</a:t>
            </a:r>
            <a:r>
              <a:rPr lang="en-US" altLang="ko-KR" sz="1600" b="0" i="0" u="none" strike="noStrike" cap="none" dirty="0" smtClean="0">
                <a:solidFill>
                  <a:schemeClr val="dk1"/>
                </a:solidFill>
                <a:latin typeface="a시월구일2" panose="02020600000000000000" pitchFamily="18" charset="-127"/>
                <a:ea typeface="a시월구일2" panose="02020600000000000000" pitchFamily="18" charset="-127"/>
                <a:sym typeface="Arial"/>
              </a:rPr>
              <a:t> (</a:t>
            </a:r>
            <a:r>
              <a:rPr lang="ko-KR" altLang="en-US" sz="1600" b="0" i="0" u="none" strike="noStrike" cap="none" dirty="0" smtClean="0">
                <a:solidFill>
                  <a:schemeClr val="dk1"/>
                </a:solidFill>
                <a:latin typeface="a시월구일2" panose="02020600000000000000" pitchFamily="18" charset="-127"/>
                <a:ea typeface="a시월구일2" panose="02020600000000000000" pitchFamily="18" charset="-127"/>
                <a:sym typeface="Arial"/>
              </a:rPr>
              <a:t>최근 기사</a:t>
            </a:r>
            <a:r>
              <a:rPr lang="en-US" altLang="ko-KR" sz="1600" b="0" i="0" u="none" strike="noStrike" cap="none" dirty="0" smtClean="0">
                <a:solidFill>
                  <a:schemeClr val="dk1"/>
                </a:solidFill>
                <a:latin typeface="a시월구일2" panose="02020600000000000000" pitchFamily="18" charset="-127"/>
                <a:ea typeface="a시월구일2" panose="02020600000000000000" pitchFamily="18" charset="-127"/>
                <a:sym typeface="Arial"/>
              </a:rPr>
              <a:t>)</a:t>
            </a:r>
            <a:endParaRPr dirty="0">
              <a:latin typeface="a시월구일2" panose="02020600000000000000" pitchFamily="18" charset="-127"/>
              <a:ea typeface="a시월구일2" panose="02020600000000000000" pitchFamily="18" charset="-127"/>
            </a:endParaRPr>
          </a:p>
        </p:txBody>
      </p:sp>
      <p:sp>
        <p:nvSpPr>
          <p:cNvPr id="161" name="Google Shape;161;p2"/>
          <p:cNvSpPr/>
          <p:nvPr/>
        </p:nvSpPr>
        <p:spPr>
          <a:xfrm>
            <a:off x="527299" y="844247"/>
            <a:ext cx="387350" cy="274591"/>
          </a:xfrm>
          <a:prstGeom prst="homePlate">
            <a:avLst>
              <a:gd name="adj" fmla="val 50000"/>
            </a:avLst>
          </a:prstGeom>
          <a:solidFill>
            <a:srgbClr val="17365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2" name="Google Shape;162;p2"/>
          <p:cNvGrpSpPr/>
          <p:nvPr/>
        </p:nvGrpSpPr>
        <p:grpSpPr>
          <a:xfrm>
            <a:off x="1105024" y="1388598"/>
            <a:ext cx="6933951" cy="4080804"/>
            <a:chOff x="1400175" y="1494797"/>
            <a:chExt cx="6381750" cy="3812194"/>
          </a:xfrm>
        </p:grpSpPr>
        <p:sp>
          <p:nvSpPr>
            <p:cNvPr id="163" name="Google Shape;163;p2"/>
            <p:cNvSpPr/>
            <p:nvPr/>
          </p:nvSpPr>
          <p:spPr>
            <a:xfrm>
              <a:off x="1400175" y="1494797"/>
              <a:ext cx="6381750" cy="3812194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64" name="Google Shape;164;p2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500312" y="1521556"/>
              <a:ext cx="6143376" cy="372163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" name="Google Shape;195;p31"/>
          <p:cNvSpPr/>
          <p:nvPr/>
        </p:nvSpPr>
        <p:spPr>
          <a:xfrm>
            <a:off x="362489" y="5853257"/>
            <a:ext cx="8419021" cy="607372"/>
          </a:xfrm>
          <a:prstGeom prst="rect">
            <a:avLst/>
          </a:prstGeom>
          <a:solidFill>
            <a:srgbClr val="17365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b="0" i="0" u="none" strike="noStrike" cap="none" dirty="0" smtClean="0">
                <a:solidFill>
                  <a:schemeClr val="lt1"/>
                </a:solidFill>
                <a:latin typeface="a시월구일2" panose="02020600000000000000" pitchFamily="18" charset="-127"/>
                <a:ea typeface="a시월구일2" panose="02020600000000000000" pitchFamily="18" charset="-127"/>
                <a:sym typeface="Arial"/>
              </a:rPr>
              <a:t>지역에 관계 없이 끊임없이 해양사고가 발생하는 상황</a:t>
            </a:r>
            <a:r>
              <a:rPr lang="en-US" altLang="ko-KR" sz="1800" b="0" i="0" u="none" strike="noStrike" cap="none" dirty="0" smtClean="0">
                <a:solidFill>
                  <a:schemeClr val="lt1"/>
                </a:solidFill>
                <a:latin typeface="a시월구일2" panose="02020600000000000000" pitchFamily="18" charset="-127"/>
                <a:ea typeface="a시월구일2" panose="02020600000000000000" pitchFamily="18" charset="-127"/>
                <a:sym typeface="Arial"/>
              </a:rPr>
              <a:t>.</a:t>
            </a:r>
            <a:endParaRPr sz="1800" dirty="0">
              <a:latin typeface="a시월구일2" panose="02020600000000000000" pitchFamily="18" charset="-127"/>
              <a:ea typeface="a시월구일2" panose="02020600000000000000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E0D407BC-32DF-4ADC-B950-364C06964317}"/>
              </a:ext>
            </a:extLst>
          </p:cNvPr>
          <p:cNvSpPr/>
          <p:nvPr/>
        </p:nvSpPr>
        <p:spPr>
          <a:xfrm>
            <a:off x="914649" y="812265"/>
            <a:ext cx="636163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ko-KR" altLang="en-US" sz="1600" dirty="0">
                <a:solidFill>
                  <a:schemeClr val="tx1"/>
                </a:solidFill>
                <a:latin typeface="a시월구일2" panose="02020600000000000000" pitchFamily="18" charset="-127"/>
                <a:ea typeface="a시월구일2" panose="02020600000000000000" pitchFamily="18" charset="-127"/>
                <a:cs typeface="+mn-cs"/>
              </a:rPr>
              <a:t>승선인원과 해상 전문인력 부족</a:t>
            </a:r>
          </a:p>
        </p:txBody>
      </p:sp>
      <p:sp>
        <p:nvSpPr>
          <p:cNvPr id="16" name="화살표: 오각형 15">
            <a:extLst>
              <a:ext uri="{FF2B5EF4-FFF2-40B4-BE49-F238E27FC236}">
                <a16:creationId xmlns="" xmlns:a16="http://schemas.microsoft.com/office/drawing/2014/main" id="{4E738F1C-3360-4AB7-83EC-474EDD7C2B0C}"/>
              </a:ext>
            </a:extLst>
          </p:cNvPr>
          <p:cNvSpPr/>
          <p:nvPr/>
        </p:nvSpPr>
        <p:spPr>
          <a:xfrm>
            <a:off x="527299" y="844247"/>
            <a:ext cx="387350" cy="274591"/>
          </a:xfrm>
          <a:prstGeom prst="homePlate">
            <a:avLst/>
          </a:prstGeom>
          <a:solidFill>
            <a:srgbClr val="17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2" name="그룹 31">
            <a:extLst>
              <a:ext uri="{FF2B5EF4-FFF2-40B4-BE49-F238E27FC236}">
                <a16:creationId xmlns="" xmlns:a16="http://schemas.microsoft.com/office/drawing/2014/main" id="{B6AD61B4-938C-4B18-9554-381E85BF5127}"/>
              </a:ext>
            </a:extLst>
          </p:cNvPr>
          <p:cNvGrpSpPr/>
          <p:nvPr/>
        </p:nvGrpSpPr>
        <p:grpSpPr>
          <a:xfrm>
            <a:off x="484101" y="1423278"/>
            <a:ext cx="3915149" cy="2917371"/>
            <a:chOff x="6757555" y="1391261"/>
            <a:chExt cx="5514612" cy="4274701"/>
          </a:xfrm>
        </p:grpSpPr>
        <p:pic>
          <p:nvPicPr>
            <p:cNvPr id="33" name="그림 32">
              <a:extLst>
                <a:ext uri="{FF2B5EF4-FFF2-40B4-BE49-F238E27FC236}">
                  <a16:creationId xmlns="" xmlns:a16="http://schemas.microsoft.com/office/drawing/2014/main" id="{8291DA56-A894-4A97-B197-C7997FD41E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5004" t="16486" r="13942" b="21182"/>
            <a:stretch/>
          </p:blipFill>
          <p:spPr>
            <a:xfrm>
              <a:off x="6757555" y="1391261"/>
              <a:ext cx="5514612" cy="4274701"/>
            </a:xfrm>
            <a:prstGeom prst="rect">
              <a:avLst/>
            </a:prstGeom>
          </p:spPr>
        </p:pic>
        <p:sp>
          <p:nvSpPr>
            <p:cNvPr id="34" name="직사각형 33">
              <a:extLst>
                <a:ext uri="{FF2B5EF4-FFF2-40B4-BE49-F238E27FC236}">
                  <a16:creationId xmlns="" xmlns:a16="http://schemas.microsoft.com/office/drawing/2014/main" id="{8C84FE0D-11EA-4BBC-9E7B-573DD2AA6B24}"/>
                </a:ext>
              </a:extLst>
            </p:cNvPr>
            <p:cNvSpPr/>
            <p:nvPr/>
          </p:nvSpPr>
          <p:spPr>
            <a:xfrm>
              <a:off x="7351189" y="1983728"/>
              <a:ext cx="4288167" cy="94704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800" b="1" dirty="0">
                  <a:ln>
                    <a:solidFill>
                      <a:schemeClr val="tx1"/>
                    </a:solidFill>
                  </a:ln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낚시어선 승선인원 관리 허술</a:t>
              </a:r>
              <a:r>
                <a:rPr lang="en-US" altLang="ko-KR" sz="1800" b="1" dirty="0">
                  <a:ln>
                    <a:solidFill>
                      <a:schemeClr val="tx1"/>
                    </a:solidFill>
                  </a:ln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…</a:t>
              </a:r>
            </a:p>
            <a:p>
              <a:r>
                <a:rPr lang="en-US" altLang="ko-KR" sz="1800" b="1" dirty="0">
                  <a:ln>
                    <a:solidFill>
                      <a:schemeClr val="tx1"/>
                    </a:solidFill>
                  </a:ln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‘</a:t>
              </a:r>
              <a:r>
                <a:rPr lang="ko-KR" altLang="en-US" sz="1800" b="1" dirty="0">
                  <a:ln>
                    <a:solidFill>
                      <a:schemeClr val="tx1"/>
                    </a:solidFill>
                  </a:ln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세월호 복사판＇</a:t>
              </a:r>
              <a:endParaRPr lang="en-US" altLang="ko-KR" sz="1800" b="1" dirty="0">
                <a:ln>
                  <a:solidFill>
                    <a:schemeClr val="tx1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</p:grpSp>
      <p:pic>
        <p:nvPicPr>
          <p:cNvPr id="35" name="Google Shape;215;p27">
            <a:extLst>
              <a:ext uri="{FF2B5EF4-FFF2-40B4-BE49-F238E27FC236}">
                <a16:creationId xmlns="" xmlns:a16="http://schemas.microsoft.com/office/drawing/2014/main" id="{54F1047E-5975-4B73-863D-75A4D8FA945D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11424" t="32489" r="32525" b="27080"/>
          <a:stretch/>
        </p:blipFill>
        <p:spPr>
          <a:xfrm>
            <a:off x="1061496" y="2599267"/>
            <a:ext cx="2732543" cy="14434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0" name="그룹 39">
            <a:extLst>
              <a:ext uri="{FF2B5EF4-FFF2-40B4-BE49-F238E27FC236}">
                <a16:creationId xmlns="" xmlns:a16="http://schemas.microsoft.com/office/drawing/2014/main" id="{31443C80-16A0-4ADB-9D7E-2D1DC66F4B65}"/>
              </a:ext>
            </a:extLst>
          </p:cNvPr>
          <p:cNvGrpSpPr/>
          <p:nvPr/>
        </p:nvGrpSpPr>
        <p:grpSpPr>
          <a:xfrm>
            <a:off x="4744751" y="1423278"/>
            <a:ext cx="3915149" cy="2917371"/>
            <a:chOff x="4697666" y="-1090066"/>
            <a:chExt cx="5514612" cy="4274701"/>
          </a:xfrm>
        </p:grpSpPr>
        <p:pic>
          <p:nvPicPr>
            <p:cNvPr id="41" name="그림 40">
              <a:extLst>
                <a:ext uri="{FF2B5EF4-FFF2-40B4-BE49-F238E27FC236}">
                  <a16:creationId xmlns="" xmlns:a16="http://schemas.microsoft.com/office/drawing/2014/main" id="{1344D3AB-F63E-4B8C-B0D5-DEFCF21181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5004" t="16486" r="13942" b="21182"/>
            <a:stretch/>
          </p:blipFill>
          <p:spPr>
            <a:xfrm>
              <a:off x="4697666" y="-1090066"/>
              <a:ext cx="5514612" cy="4274701"/>
            </a:xfrm>
            <a:prstGeom prst="rect">
              <a:avLst/>
            </a:prstGeom>
          </p:spPr>
        </p:pic>
        <p:sp>
          <p:nvSpPr>
            <p:cNvPr id="42" name="직사각형 41">
              <a:extLst>
                <a:ext uri="{FF2B5EF4-FFF2-40B4-BE49-F238E27FC236}">
                  <a16:creationId xmlns="" xmlns:a16="http://schemas.microsoft.com/office/drawing/2014/main" id="{F34CF1BE-D671-4CFE-A557-2D6A5EF6F924}"/>
                </a:ext>
              </a:extLst>
            </p:cNvPr>
            <p:cNvSpPr/>
            <p:nvPr/>
          </p:nvSpPr>
          <p:spPr>
            <a:xfrm>
              <a:off x="5594251" y="-513593"/>
              <a:ext cx="3721440" cy="94704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800" b="1" dirty="0">
                  <a:ln>
                    <a:solidFill>
                      <a:schemeClr val="tx1"/>
                    </a:solidFill>
                  </a:ln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해난사고 전문 특수구조단</a:t>
              </a:r>
              <a:r>
                <a:rPr lang="en-US" altLang="ko-KR" sz="1800" b="1" dirty="0">
                  <a:ln>
                    <a:solidFill>
                      <a:schemeClr val="tx1"/>
                    </a:solidFill>
                  </a:ln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,</a:t>
              </a:r>
            </a:p>
            <a:p>
              <a:r>
                <a:rPr lang="ko-KR" altLang="en-US" sz="1800" b="1" dirty="0">
                  <a:ln>
                    <a:solidFill>
                      <a:schemeClr val="tx1"/>
                    </a:solidFill>
                  </a:ln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인력 장비 턱없이 부족</a:t>
              </a:r>
              <a:endParaRPr lang="en-US" altLang="ko-KR" sz="1800" b="1" dirty="0">
                <a:ln>
                  <a:solidFill>
                    <a:schemeClr val="tx1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</p:grpSp>
      <p:pic>
        <p:nvPicPr>
          <p:cNvPr id="46" name="Google Shape;229;p33">
            <a:extLst>
              <a:ext uri="{FF2B5EF4-FFF2-40B4-BE49-F238E27FC236}">
                <a16:creationId xmlns="" xmlns:a16="http://schemas.microsoft.com/office/drawing/2014/main" id="{6D7A5C63-AF2B-4193-8C3C-E66D13D1AF46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5369" t="37474" r="6401" b="3379"/>
          <a:stretch/>
        </p:blipFill>
        <p:spPr>
          <a:xfrm>
            <a:off x="5462336" y="2599267"/>
            <a:ext cx="2479398" cy="1466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0" name="Picture 6" descr="뉴시스 로고">
            <a:extLst>
              <a:ext uri="{FF2B5EF4-FFF2-40B4-BE49-F238E27FC236}">
                <a16:creationId xmlns="" xmlns:a16="http://schemas.microsoft.com/office/drawing/2014/main" id="{C9ED6E3F-407C-412A-A18F-03F7005A84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424" b="28913"/>
          <a:stretch/>
        </p:blipFill>
        <p:spPr bwMode="auto">
          <a:xfrm>
            <a:off x="2008667" y="1648128"/>
            <a:ext cx="838199" cy="133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="" xmlns:a16="http://schemas.microsoft.com/office/drawing/2014/main" id="{99C3C3D8-6A0C-402B-B078-F7C523BEC0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151" y="1594883"/>
            <a:ext cx="765768" cy="240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Google Shape;204;p27">
            <a:extLst>
              <a:ext uri="{FF2B5EF4-FFF2-40B4-BE49-F238E27FC236}">
                <a16:creationId xmlns="" xmlns:a16="http://schemas.microsoft.com/office/drawing/2014/main" id="{6A8E2DC1-C7DC-47B3-ACC2-A3C55CFBFABB}"/>
              </a:ext>
            </a:extLst>
          </p:cNvPr>
          <p:cNvSpPr/>
          <p:nvPr/>
        </p:nvSpPr>
        <p:spPr>
          <a:xfrm>
            <a:off x="2660306" y="4790650"/>
            <a:ext cx="3527460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59" name="화살표: 갈매기형 수장 58">
            <a:extLst>
              <a:ext uri="{FF2B5EF4-FFF2-40B4-BE49-F238E27FC236}">
                <a16:creationId xmlns="" xmlns:a16="http://schemas.microsoft.com/office/drawing/2014/main" id="{CB1E81C5-4CF1-4817-A0BB-45580C4F9822}"/>
              </a:ext>
            </a:extLst>
          </p:cNvPr>
          <p:cNvSpPr/>
          <p:nvPr/>
        </p:nvSpPr>
        <p:spPr>
          <a:xfrm rot="5400000">
            <a:off x="381271" y="4534252"/>
            <a:ext cx="823123" cy="661305"/>
          </a:xfrm>
          <a:prstGeom prst="chevron">
            <a:avLst>
              <a:gd name="adj" fmla="val 41267"/>
            </a:avLst>
          </a:prstGeom>
          <a:solidFill>
            <a:srgbClr val="17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>
              <a:solidFill>
                <a:schemeClr val="tx1"/>
              </a:solidFill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="" xmlns:a16="http://schemas.microsoft.com/office/drawing/2014/main" id="{FF9A92EE-CBE1-4C40-815D-75ACEE67F29B}"/>
              </a:ext>
            </a:extLst>
          </p:cNvPr>
          <p:cNvSpPr/>
          <p:nvPr/>
        </p:nvSpPr>
        <p:spPr>
          <a:xfrm>
            <a:off x="1123485" y="4463503"/>
            <a:ext cx="3253844" cy="535217"/>
          </a:xfrm>
          <a:prstGeom prst="rect">
            <a:avLst/>
          </a:prstGeom>
          <a:solidFill>
            <a:srgbClr val="EAF0FB"/>
          </a:solidFill>
          <a:ln w="12700">
            <a:solidFill>
              <a:srgbClr val="1736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lvl="0" algn="ctr"/>
            <a:r>
              <a:rPr lang="ko-KR" altLang="en-US" dirty="0" err="1" smtClean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선박별</a:t>
            </a:r>
            <a:r>
              <a:rPr lang="ko-KR" altLang="en-US" dirty="0" smtClean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정해진 최대승선인원이 지켜지지 </a:t>
            </a:r>
            <a:r>
              <a:rPr lang="en-US" altLang="ko-KR" dirty="0" smtClean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X</a:t>
            </a:r>
            <a:endParaRPr lang="en-US" altLang="ko-KR" dirty="0">
              <a:solidFill>
                <a:srgbClr val="0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61" name="화살표: 갈매기형 수장 60">
            <a:extLst>
              <a:ext uri="{FF2B5EF4-FFF2-40B4-BE49-F238E27FC236}">
                <a16:creationId xmlns="" xmlns:a16="http://schemas.microsoft.com/office/drawing/2014/main" id="{259CE062-4593-4372-8E32-4AD1EE6DBD22}"/>
              </a:ext>
            </a:extLst>
          </p:cNvPr>
          <p:cNvSpPr/>
          <p:nvPr/>
        </p:nvSpPr>
        <p:spPr>
          <a:xfrm rot="5400000">
            <a:off x="381271" y="5161764"/>
            <a:ext cx="823123" cy="661305"/>
          </a:xfrm>
          <a:prstGeom prst="chevron">
            <a:avLst>
              <a:gd name="adj" fmla="val 41267"/>
            </a:avLst>
          </a:prstGeom>
          <a:solidFill>
            <a:srgbClr val="17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>
              <a:solidFill>
                <a:schemeClr val="tx1"/>
              </a:solidFill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="" xmlns:a16="http://schemas.microsoft.com/office/drawing/2014/main" id="{E17216A5-3146-4E88-B374-0AFE5BC33A19}"/>
              </a:ext>
            </a:extLst>
          </p:cNvPr>
          <p:cNvSpPr/>
          <p:nvPr/>
        </p:nvSpPr>
        <p:spPr>
          <a:xfrm>
            <a:off x="1123485" y="5091015"/>
            <a:ext cx="3253844" cy="535217"/>
          </a:xfrm>
          <a:prstGeom prst="rect">
            <a:avLst/>
          </a:prstGeom>
          <a:solidFill>
            <a:srgbClr val="EAF0FB"/>
          </a:solidFill>
          <a:ln w="12700">
            <a:solidFill>
              <a:srgbClr val="1736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lvl="0" algn="ctr"/>
            <a:r>
              <a:rPr lang="ko-KR" altLang="en-US" dirty="0" smtClean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구조해야 할 인원파악 </a:t>
            </a:r>
            <a:r>
              <a:rPr lang="en-US" altLang="ko-KR" dirty="0" smtClean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X</a:t>
            </a:r>
            <a:endParaRPr lang="en-US" altLang="ko-KR" dirty="0">
              <a:solidFill>
                <a:srgbClr val="0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63" name="화살표: 갈매기형 수장 62">
            <a:extLst>
              <a:ext uri="{FF2B5EF4-FFF2-40B4-BE49-F238E27FC236}">
                <a16:creationId xmlns="" xmlns:a16="http://schemas.microsoft.com/office/drawing/2014/main" id="{A71EC558-7394-4A10-9D5D-C2EBE7077F6C}"/>
              </a:ext>
            </a:extLst>
          </p:cNvPr>
          <p:cNvSpPr/>
          <p:nvPr/>
        </p:nvSpPr>
        <p:spPr>
          <a:xfrm rot="5400000">
            <a:off x="381271" y="5783153"/>
            <a:ext cx="823123" cy="661305"/>
          </a:xfrm>
          <a:prstGeom prst="chevron">
            <a:avLst>
              <a:gd name="adj" fmla="val 41267"/>
            </a:avLst>
          </a:prstGeom>
          <a:solidFill>
            <a:srgbClr val="17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>
              <a:solidFill>
                <a:schemeClr val="tx1"/>
              </a:solidFill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="" xmlns:a16="http://schemas.microsoft.com/office/drawing/2014/main" id="{BB3CA145-295A-4D69-941E-B30D7F0A54A2}"/>
              </a:ext>
            </a:extLst>
          </p:cNvPr>
          <p:cNvSpPr/>
          <p:nvPr/>
        </p:nvSpPr>
        <p:spPr>
          <a:xfrm>
            <a:off x="1123485" y="5712404"/>
            <a:ext cx="3253844" cy="535217"/>
          </a:xfrm>
          <a:prstGeom prst="rect">
            <a:avLst/>
          </a:prstGeom>
          <a:solidFill>
            <a:srgbClr val="EAF0FB"/>
          </a:solidFill>
          <a:ln w="12700">
            <a:solidFill>
              <a:srgbClr val="1736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lvl="0" algn="ctr"/>
            <a:r>
              <a:rPr lang="ko-KR" altLang="en-US" sz="150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구조대 인원을 과하게 투입</a:t>
            </a:r>
          </a:p>
        </p:txBody>
      </p:sp>
      <p:sp>
        <p:nvSpPr>
          <p:cNvPr id="71" name="화살표: 갈매기형 수장 70">
            <a:extLst>
              <a:ext uri="{FF2B5EF4-FFF2-40B4-BE49-F238E27FC236}">
                <a16:creationId xmlns="" xmlns:a16="http://schemas.microsoft.com/office/drawing/2014/main" id="{B91B2271-9D2B-4225-9DD5-8B60413A32F5}"/>
              </a:ext>
            </a:extLst>
          </p:cNvPr>
          <p:cNvSpPr/>
          <p:nvPr/>
        </p:nvSpPr>
        <p:spPr>
          <a:xfrm rot="5400000">
            <a:off x="4656581" y="4534252"/>
            <a:ext cx="823123" cy="661305"/>
          </a:xfrm>
          <a:prstGeom prst="chevron">
            <a:avLst>
              <a:gd name="adj" fmla="val 41267"/>
            </a:avLst>
          </a:prstGeom>
          <a:solidFill>
            <a:srgbClr val="17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>
              <a:solidFill>
                <a:schemeClr val="tx1"/>
              </a:solidFill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="" xmlns:a16="http://schemas.microsoft.com/office/drawing/2014/main" id="{BC1373F8-ADB8-4EC5-8966-AF11145C8D21}"/>
              </a:ext>
            </a:extLst>
          </p:cNvPr>
          <p:cNvSpPr/>
          <p:nvPr/>
        </p:nvSpPr>
        <p:spPr>
          <a:xfrm>
            <a:off x="5398795" y="4463503"/>
            <a:ext cx="3253844" cy="535217"/>
          </a:xfrm>
          <a:prstGeom prst="rect">
            <a:avLst/>
          </a:prstGeom>
          <a:solidFill>
            <a:srgbClr val="EAF0FB"/>
          </a:solidFill>
          <a:ln w="12700">
            <a:solidFill>
              <a:srgbClr val="1736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lvl="0" algn="ctr"/>
            <a:r>
              <a:rPr lang="ko-KR" altLang="en-US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해상 </a:t>
            </a:r>
            <a:r>
              <a:rPr lang="ko-KR" altLang="en-US" dirty="0" smtClean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전문인력</a:t>
            </a:r>
            <a:r>
              <a:rPr lang="en-US" altLang="ko-KR" dirty="0" smtClean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dirty="0" smtClean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장비 </a:t>
            </a:r>
            <a:r>
              <a:rPr lang="ko-KR" altLang="en-US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부족</a:t>
            </a:r>
            <a:endParaRPr lang="en-US" altLang="ko-KR" dirty="0">
              <a:solidFill>
                <a:srgbClr val="0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73" name="화살표: 갈매기형 수장 72">
            <a:extLst>
              <a:ext uri="{FF2B5EF4-FFF2-40B4-BE49-F238E27FC236}">
                <a16:creationId xmlns="" xmlns:a16="http://schemas.microsoft.com/office/drawing/2014/main" id="{410E8935-4FF7-419B-919C-E701344FDB6B}"/>
              </a:ext>
            </a:extLst>
          </p:cNvPr>
          <p:cNvSpPr/>
          <p:nvPr/>
        </p:nvSpPr>
        <p:spPr>
          <a:xfrm rot="5400000">
            <a:off x="4656581" y="5161764"/>
            <a:ext cx="823123" cy="661305"/>
          </a:xfrm>
          <a:prstGeom prst="chevron">
            <a:avLst>
              <a:gd name="adj" fmla="val 41267"/>
            </a:avLst>
          </a:prstGeom>
          <a:solidFill>
            <a:srgbClr val="17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>
              <a:solidFill>
                <a:schemeClr val="tx1"/>
              </a:solidFill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="" xmlns:a16="http://schemas.microsoft.com/office/drawing/2014/main" id="{E7E86F03-F475-41F8-AD7E-F697D6B78390}"/>
              </a:ext>
            </a:extLst>
          </p:cNvPr>
          <p:cNvSpPr/>
          <p:nvPr/>
        </p:nvSpPr>
        <p:spPr>
          <a:xfrm>
            <a:off x="5398795" y="5091015"/>
            <a:ext cx="3253844" cy="535217"/>
          </a:xfrm>
          <a:prstGeom prst="rect">
            <a:avLst/>
          </a:prstGeom>
          <a:solidFill>
            <a:srgbClr val="EAF0FB"/>
          </a:solidFill>
          <a:ln w="12700">
            <a:solidFill>
              <a:srgbClr val="1736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lvl="0" algn="ctr"/>
            <a:r>
              <a:rPr lang="ko-KR" altLang="en-US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/>
              </a:rPr>
              <a:t>해상사고 구조대 효율적인 운영 </a:t>
            </a:r>
            <a:r>
              <a:rPr lang="en-US" altLang="ko-KR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Arial"/>
              </a:rPr>
              <a:t>X</a:t>
            </a:r>
          </a:p>
        </p:txBody>
      </p:sp>
      <p:sp>
        <p:nvSpPr>
          <p:cNvPr id="75" name="화살표: 갈매기형 수장 74">
            <a:extLst>
              <a:ext uri="{FF2B5EF4-FFF2-40B4-BE49-F238E27FC236}">
                <a16:creationId xmlns="" xmlns:a16="http://schemas.microsoft.com/office/drawing/2014/main" id="{D2054147-69AC-4EF9-848F-457B3C8AD310}"/>
              </a:ext>
            </a:extLst>
          </p:cNvPr>
          <p:cNvSpPr/>
          <p:nvPr/>
        </p:nvSpPr>
        <p:spPr>
          <a:xfrm rot="5400000">
            <a:off x="4656581" y="5783153"/>
            <a:ext cx="823123" cy="661305"/>
          </a:xfrm>
          <a:prstGeom prst="chevron">
            <a:avLst>
              <a:gd name="adj" fmla="val 41267"/>
            </a:avLst>
          </a:prstGeom>
          <a:solidFill>
            <a:srgbClr val="17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>
              <a:solidFill>
                <a:schemeClr val="tx1"/>
              </a:solidFill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="" xmlns:a16="http://schemas.microsoft.com/office/drawing/2014/main" id="{6CBE3435-44A6-4F30-8203-B3763E2857B6}"/>
              </a:ext>
            </a:extLst>
          </p:cNvPr>
          <p:cNvSpPr/>
          <p:nvPr/>
        </p:nvSpPr>
        <p:spPr>
          <a:xfrm>
            <a:off x="5398795" y="5712404"/>
            <a:ext cx="3253844" cy="535217"/>
          </a:xfrm>
          <a:prstGeom prst="rect">
            <a:avLst/>
          </a:prstGeom>
          <a:solidFill>
            <a:srgbClr val="EAF0FB"/>
          </a:solidFill>
          <a:ln w="12700">
            <a:solidFill>
              <a:srgbClr val="1736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lvl="0" algn="ctr"/>
            <a:r>
              <a:rPr lang="ko-KR" altLang="en-US" sz="150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구조 </a:t>
            </a:r>
            <a:r>
              <a:rPr lang="ko-KR" altLang="en-US" sz="1500" dirty="0" err="1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골든타임</a:t>
            </a:r>
            <a:r>
              <a:rPr lang="ko-KR" altLang="en-US" sz="150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놓침</a:t>
            </a:r>
          </a:p>
        </p:txBody>
      </p:sp>
      <p:sp>
        <p:nvSpPr>
          <p:cNvPr id="77" name="Google Shape;159;p3">
            <a:extLst>
              <a:ext uri="{FF2B5EF4-FFF2-40B4-BE49-F238E27FC236}">
                <a16:creationId xmlns="" xmlns:a16="http://schemas.microsoft.com/office/drawing/2014/main" id="{F9F133C9-9A9A-423C-82B4-76EFEC299CA4}"/>
              </a:ext>
            </a:extLst>
          </p:cNvPr>
          <p:cNvSpPr/>
          <p:nvPr/>
        </p:nvSpPr>
        <p:spPr>
          <a:xfrm>
            <a:off x="612854" y="4752946"/>
            <a:ext cx="301795" cy="430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altLang="ko-KR" sz="2200" i="0" u="none" strike="noStrike" cap="none" spc="-150" dirty="0">
                <a:solidFill>
                  <a:schemeClr val="lt1"/>
                </a:solidFill>
                <a:latin typeface="DX국민시대" panose="02020600000000000000" pitchFamily="18" charset="-127"/>
                <a:ea typeface="DX국민시대" panose="02020600000000000000" pitchFamily="18" charset="-127"/>
                <a:sym typeface="Arial"/>
              </a:rPr>
              <a:t>1</a:t>
            </a:r>
            <a:endParaRPr sz="2200" i="0" u="none" strike="noStrike" cap="none" spc="-150" dirty="0">
              <a:solidFill>
                <a:schemeClr val="lt1"/>
              </a:solidFill>
              <a:latin typeface="DX국민시대" panose="02020600000000000000" pitchFamily="18" charset="-127"/>
              <a:ea typeface="DX국민시대" panose="02020600000000000000" pitchFamily="18" charset="-127"/>
              <a:sym typeface="Arial"/>
            </a:endParaRPr>
          </a:p>
        </p:txBody>
      </p:sp>
      <p:sp>
        <p:nvSpPr>
          <p:cNvPr id="78" name="Google Shape;159;p3">
            <a:extLst>
              <a:ext uri="{FF2B5EF4-FFF2-40B4-BE49-F238E27FC236}">
                <a16:creationId xmlns="" xmlns:a16="http://schemas.microsoft.com/office/drawing/2014/main" id="{4345C7B9-94CC-49B6-A87D-888D140C7030}"/>
              </a:ext>
            </a:extLst>
          </p:cNvPr>
          <p:cNvSpPr/>
          <p:nvPr/>
        </p:nvSpPr>
        <p:spPr>
          <a:xfrm>
            <a:off x="612854" y="5367388"/>
            <a:ext cx="301795" cy="430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altLang="ko-KR" sz="2200" i="0" u="none" strike="noStrike" cap="none" spc="-150" dirty="0">
                <a:solidFill>
                  <a:schemeClr val="lt1"/>
                </a:solidFill>
                <a:latin typeface="DX국민시대" panose="02020600000000000000" pitchFamily="18" charset="-127"/>
                <a:ea typeface="DX국민시대" panose="02020600000000000000" pitchFamily="18" charset="-127"/>
                <a:sym typeface="Arial"/>
              </a:rPr>
              <a:t>2</a:t>
            </a:r>
            <a:endParaRPr sz="2200" i="0" u="none" strike="noStrike" cap="none" spc="-150" dirty="0">
              <a:solidFill>
                <a:schemeClr val="lt1"/>
              </a:solidFill>
              <a:latin typeface="DX국민시대" panose="02020600000000000000" pitchFamily="18" charset="-127"/>
              <a:ea typeface="DX국민시대" panose="02020600000000000000" pitchFamily="18" charset="-127"/>
              <a:sym typeface="Arial"/>
            </a:endParaRPr>
          </a:p>
        </p:txBody>
      </p:sp>
      <p:sp>
        <p:nvSpPr>
          <p:cNvPr id="79" name="Google Shape;159;p3">
            <a:extLst>
              <a:ext uri="{FF2B5EF4-FFF2-40B4-BE49-F238E27FC236}">
                <a16:creationId xmlns="" xmlns:a16="http://schemas.microsoft.com/office/drawing/2014/main" id="{62EB225D-9381-473E-B220-C5EA15725719}"/>
              </a:ext>
            </a:extLst>
          </p:cNvPr>
          <p:cNvSpPr/>
          <p:nvPr/>
        </p:nvSpPr>
        <p:spPr>
          <a:xfrm>
            <a:off x="612854" y="5981831"/>
            <a:ext cx="301795" cy="430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altLang="ko-KR" sz="2200" i="0" u="none" strike="noStrike" cap="none" spc="-150" dirty="0">
                <a:solidFill>
                  <a:schemeClr val="lt1"/>
                </a:solidFill>
                <a:latin typeface="DX국민시대" panose="02020600000000000000" pitchFamily="18" charset="-127"/>
                <a:ea typeface="DX국민시대" panose="02020600000000000000" pitchFamily="18" charset="-127"/>
                <a:sym typeface="Arial"/>
              </a:rPr>
              <a:t>3</a:t>
            </a:r>
            <a:endParaRPr sz="2200" i="0" u="none" strike="noStrike" cap="none" spc="-150" dirty="0">
              <a:solidFill>
                <a:schemeClr val="lt1"/>
              </a:solidFill>
              <a:latin typeface="DX국민시대" panose="02020600000000000000" pitchFamily="18" charset="-127"/>
              <a:ea typeface="DX국민시대" panose="02020600000000000000" pitchFamily="18" charset="-127"/>
              <a:sym typeface="Arial"/>
            </a:endParaRPr>
          </a:p>
        </p:txBody>
      </p:sp>
      <p:sp>
        <p:nvSpPr>
          <p:cNvPr id="80" name="Google Shape;159;p3">
            <a:extLst>
              <a:ext uri="{FF2B5EF4-FFF2-40B4-BE49-F238E27FC236}">
                <a16:creationId xmlns="" xmlns:a16="http://schemas.microsoft.com/office/drawing/2014/main" id="{D9743FD9-28C8-4AAA-9485-32758936BE49}"/>
              </a:ext>
            </a:extLst>
          </p:cNvPr>
          <p:cNvSpPr/>
          <p:nvPr/>
        </p:nvSpPr>
        <p:spPr>
          <a:xfrm>
            <a:off x="4916919" y="4752946"/>
            <a:ext cx="301795" cy="430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altLang="ko-KR" sz="2200" i="0" u="none" strike="noStrike" cap="none" spc="-150" dirty="0">
                <a:solidFill>
                  <a:schemeClr val="lt1"/>
                </a:solidFill>
                <a:latin typeface="DX국민시대" panose="02020600000000000000" pitchFamily="18" charset="-127"/>
                <a:ea typeface="DX국민시대" panose="02020600000000000000" pitchFamily="18" charset="-127"/>
                <a:sym typeface="Arial"/>
              </a:rPr>
              <a:t>1</a:t>
            </a:r>
            <a:endParaRPr sz="2200" i="0" u="none" strike="noStrike" cap="none" spc="-150" dirty="0">
              <a:solidFill>
                <a:schemeClr val="lt1"/>
              </a:solidFill>
              <a:latin typeface="DX국민시대" panose="02020600000000000000" pitchFamily="18" charset="-127"/>
              <a:ea typeface="DX국민시대" panose="02020600000000000000" pitchFamily="18" charset="-127"/>
              <a:sym typeface="Arial"/>
            </a:endParaRPr>
          </a:p>
        </p:txBody>
      </p:sp>
      <p:sp>
        <p:nvSpPr>
          <p:cNvPr id="81" name="Google Shape;159;p3">
            <a:extLst>
              <a:ext uri="{FF2B5EF4-FFF2-40B4-BE49-F238E27FC236}">
                <a16:creationId xmlns="" xmlns:a16="http://schemas.microsoft.com/office/drawing/2014/main" id="{040308AA-909E-41A9-9B12-F38E849DB685}"/>
              </a:ext>
            </a:extLst>
          </p:cNvPr>
          <p:cNvSpPr/>
          <p:nvPr/>
        </p:nvSpPr>
        <p:spPr>
          <a:xfrm>
            <a:off x="4916919" y="5367388"/>
            <a:ext cx="301795" cy="430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altLang="ko-KR" sz="2200" i="0" u="none" strike="noStrike" cap="none" spc="-150" dirty="0">
                <a:solidFill>
                  <a:schemeClr val="lt1"/>
                </a:solidFill>
                <a:latin typeface="DX국민시대" panose="02020600000000000000" pitchFamily="18" charset="-127"/>
                <a:ea typeface="DX국민시대" panose="02020600000000000000" pitchFamily="18" charset="-127"/>
                <a:sym typeface="Arial"/>
              </a:rPr>
              <a:t>2</a:t>
            </a:r>
            <a:endParaRPr sz="2200" i="0" u="none" strike="noStrike" cap="none" spc="-150" dirty="0">
              <a:solidFill>
                <a:schemeClr val="lt1"/>
              </a:solidFill>
              <a:latin typeface="DX국민시대" panose="02020600000000000000" pitchFamily="18" charset="-127"/>
              <a:ea typeface="DX국민시대" panose="02020600000000000000" pitchFamily="18" charset="-127"/>
              <a:sym typeface="Arial"/>
            </a:endParaRPr>
          </a:p>
        </p:txBody>
      </p:sp>
      <p:sp>
        <p:nvSpPr>
          <p:cNvPr id="82" name="Google Shape;159;p3">
            <a:extLst>
              <a:ext uri="{FF2B5EF4-FFF2-40B4-BE49-F238E27FC236}">
                <a16:creationId xmlns="" xmlns:a16="http://schemas.microsoft.com/office/drawing/2014/main" id="{9786E090-75C7-4407-B0C6-3269B82346B4}"/>
              </a:ext>
            </a:extLst>
          </p:cNvPr>
          <p:cNvSpPr/>
          <p:nvPr/>
        </p:nvSpPr>
        <p:spPr>
          <a:xfrm>
            <a:off x="4916919" y="5981831"/>
            <a:ext cx="301795" cy="430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altLang="ko-KR" sz="2200" i="0" u="none" strike="noStrike" cap="none" spc="-150" dirty="0">
                <a:solidFill>
                  <a:schemeClr val="lt1"/>
                </a:solidFill>
                <a:latin typeface="DX국민시대" panose="02020600000000000000" pitchFamily="18" charset="-127"/>
                <a:ea typeface="DX국민시대" panose="02020600000000000000" pitchFamily="18" charset="-127"/>
                <a:sym typeface="Arial"/>
              </a:rPr>
              <a:t>3</a:t>
            </a:r>
            <a:endParaRPr sz="2200" i="0" u="none" strike="noStrike" cap="none" spc="-150" dirty="0">
              <a:solidFill>
                <a:schemeClr val="lt1"/>
              </a:solidFill>
              <a:latin typeface="DX국민시대" panose="02020600000000000000" pitchFamily="18" charset="-127"/>
              <a:ea typeface="DX국민시대" panose="02020600000000000000" pitchFamily="18" charset="-127"/>
              <a:sym typeface="Arial"/>
            </a:endParaRPr>
          </a:p>
        </p:txBody>
      </p:sp>
      <p:sp>
        <p:nvSpPr>
          <p:cNvPr id="36" name="Google Shape;158;p2"/>
          <p:cNvSpPr/>
          <p:nvPr/>
        </p:nvSpPr>
        <p:spPr>
          <a:xfrm>
            <a:off x="251520" y="115311"/>
            <a:ext cx="4352500" cy="430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ko-KR" sz="2200" b="0" i="0" u="none" strike="noStrike" cap="none" dirty="0">
                <a:solidFill>
                  <a:schemeClr val="lt1"/>
                </a:solidFill>
                <a:latin typeface="a시월구일3" panose="02020600000000000000" pitchFamily="18" charset="-127"/>
                <a:ea typeface="a시월구일3" panose="02020600000000000000" pitchFamily="18" charset="-127"/>
                <a:sym typeface="Arial"/>
              </a:rPr>
              <a:t>01.  서비스 배경 – </a:t>
            </a:r>
            <a:r>
              <a:rPr lang="ko-KR" altLang="en-US" sz="2200" b="0" i="0" u="none" strike="noStrike" cap="none" dirty="0" smtClean="0">
                <a:solidFill>
                  <a:schemeClr val="lt1"/>
                </a:solidFill>
                <a:latin typeface="a시월구일3" panose="02020600000000000000" pitchFamily="18" charset="-127"/>
                <a:ea typeface="a시월구일3" panose="02020600000000000000" pitchFamily="18" charset="-127"/>
                <a:sym typeface="Arial"/>
              </a:rPr>
              <a:t>문제점</a:t>
            </a:r>
            <a:endParaRPr sz="2200" b="0" i="0" u="none" strike="noStrike" cap="none" dirty="0">
              <a:solidFill>
                <a:schemeClr val="lt1"/>
              </a:solidFill>
              <a:latin typeface="a시월구일3" panose="02020600000000000000" pitchFamily="18" charset="-127"/>
              <a:ea typeface="a시월구일3" panose="02020600000000000000" pitchFamily="18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33302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157;p3">
            <a:extLst>
              <a:ext uri="{FF2B5EF4-FFF2-40B4-BE49-F238E27FC236}">
                <a16:creationId xmlns:a16="http://schemas.microsoft.com/office/drawing/2014/main" xmlns="" id="{08F3A89B-CBFD-4D8F-A5F4-B2D0342AF89E}"/>
              </a:ext>
            </a:extLst>
          </p:cNvPr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화살표: 오각형 15">
            <a:extLst>
              <a:ext uri="{FF2B5EF4-FFF2-40B4-BE49-F238E27FC236}">
                <a16:creationId xmlns:a16="http://schemas.microsoft.com/office/drawing/2014/main" xmlns="" id="{4E738F1C-3360-4AB7-83EC-474EDD7C2B0C}"/>
              </a:ext>
            </a:extLst>
          </p:cNvPr>
          <p:cNvSpPr/>
          <p:nvPr/>
        </p:nvSpPr>
        <p:spPr>
          <a:xfrm>
            <a:off x="527299" y="844247"/>
            <a:ext cx="387350" cy="274591"/>
          </a:xfrm>
          <a:prstGeom prst="homePlate">
            <a:avLst/>
          </a:prstGeom>
          <a:solidFill>
            <a:srgbClr val="17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/>
          <p:cNvGrpSpPr/>
          <p:nvPr/>
        </p:nvGrpSpPr>
        <p:grpSpPr>
          <a:xfrm>
            <a:off x="1125208" y="1552451"/>
            <a:ext cx="1411870" cy="1691475"/>
            <a:chOff x="5067995" y="1150788"/>
            <a:chExt cx="1411870" cy="1691475"/>
          </a:xfrm>
        </p:grpSpPr>
        <p:sp>
          <p:nvSpPr>
            <p:cNvPr id="56" name="육각형 55">
              <a:extLst>
                <a:ext uri="{FF2B5EF4-FFF2-40B4-BE49-F238E27FC236}">
                  <a16:creationId xmlns:a16="http://schemas.microsoft.com/office/drawing/2014/main" xmlns="" id="{128CBCEC-7966-4BC4-A172-4F81B044B950}"/>
                </a:ext>
              </a:extLst>
            </p:cNvPr>
            <p:cNvSpPr/>
            <p:nvPr/>
          </p:nvSpPr>
          <p:spPr>
            <a:xfrm rot="5400000">
              <a:off x="4928858" y="1291256"/>
              <a:ext cx="1691475" cy="1410539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FFC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7" name="Google Shape;273;p29">
              <a:extLst>
                <a:ext uri="{FF2B5EF4-FFF2-40B4-BE49-F238E27FC236}">
                  <a16:creationId xmlns:a16="http://schemas.microsoft.com/office/drawing/2014/main" xmlns="" id="{3663D2C7-AD88-429A-97C0-6D26A88FC602}"/>
                </a:ext>
              </a:extLst>
            </p:cNvPr>
            <p:cNvSpPr txBox="1"/>
            <p:nvPr/>
          </p:nvSpPr>
          <p:spPr>
            <a:xfrm>
              <a:off x="5067995" y="2282338"/>
              <a:ext cx="1410540" cy="3665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b="1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Malgun Gothic"/>
                  <a:sym typeface="Malgun Gothic"/>
                </a:rPr>
                <a:t>사고 발생</a:t>
              </a:r>
              <a:endParaRPr lang="en-US" altLang="ko-KR" b="1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algun Gothic"/>
                <a:sym typeface="Malgun Gothic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altLang="ko-KR" b="1" dirty="0">
                <a:latin typeface="a시월구일1" panose="02020600000000000000" pitchFamily="18" charset="-127"/>
                <a:ea typeface="a시월구일1" panose="02020600000000000000" pitchFamily="18" charset="-127"/>
                <a:cs typeface="Malgun Gothic"/>
                <a:sym typeface="Malgun Gothic"/>
              </a:endParaRP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xmlns="" id="{38D79E56-E1C3-48D8-A341-7C1AD0356FF5}"/>
                </a:ext>
              </a:extLst>
            </p:cNvPr>
            <p:cNvGrpSpPr/>
            <p:nvPr/>
          </p:nvGrpSpPr>
          <p:grpSpPr>
            <a:xfrm>
              <a:off x="5233265" y="1328093"/>
              <a:ext cx="1080000" cy="1080000"/>
              <a:chOff x="5233265" y="1328093"/>
              <a:chExt cx="1080000" cy="1080000"/>
            </a:xfrm>
          </p:grpSpPr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xmlns="" id="{3B18E118-37BF-46CE-A734-25DD4FA76FBD}"/>
                  </a:ext>
                </a:extLst>
              </p:cNvPr>
              <p:cNvSpPr/>
              <p:nvPr/>
            </p:nvSpPr>
            <p:spPr>
              <a:xfrm rot="1219178">
                <a:off x="5552483" y="1723185"/>
                <a:ext cx="669739" cy="32316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직각 삼각형 8">
                <a:extLst>
                  <a:ext uri="{FF2B5EF4-FFF2-40B4-BE49-F238E27FC236}">
                    <a16:creationId xmlns:a16="http://schemas.microsoft.com/office/drawing/2014/main" xmlns="" id="{B5EAECD9-2957-4815-A6A2-36D0E5F94B5E}"/>
                  </a:ext>
                </a:extLst>
              </p:cNvPr>
              <p:cNvSpPr/>
              <p:nvPr/>
            </p:nvSpPr>
            <p:spPr>
              <a:xfrm rot="611992">
                <a:off x="5435124" y="1748337"/>
                <a:ext cx="736294" cy="209062"/>
              </a:xfrm>
              <a:prstGeom prst="rt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순서도: 수행의 시작/종료 11">
                <a:extLst>
                  <a:ext uri="{FF2B5EF4-FFF2-40B4-BE49-F238E27FC236}">
                    <a16:creationId xmlns:a16="http://schemas.microsoft.com/office/drawing/2014/main" xmlns="" id="{EE9305DC-7BA6-4306-9296-2A847EF82AC9}"/>
                  </a:ext>
                </a:extLst>
              </p:cNvPr>
              <p:cNvSpPr/>
              <p:nvPr/>
            </p:nvSpPr>
            <p:spPr>
              <a:xfrm rot="1099092">
                <a:off x="5697177" y="1656279"/>
                <a:ext cx="466530" cy="218900"/>
              </a:xfrm>
              <a:prstGeom prst="flowChartTerminator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xmlns="" id="{81ED18BF-6FCE-471C-8756-DE16E7EB9761}"/>
                  </a:ext>
                </a:extLst>
              </p:cNvPr>
              <p:cNvSpPr/>
              <p:nvPr/>
            </p:nvSpPr>
            <p:spPr>
              <a:xfrm>
                <a:off x="5286375" y="2000250"/>
                <a:ext cx="982864" cy="255210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" name="타원 2">
                <a:extLst>
                  <a:ext uri="{FF2B5EF4-FFF2-40B4-BE49-F238E27FC236}">
                    <a16:creationId xmlns:a16="http://schemas.microsoft.com/office/drawing/2014/main" xmlns="" id="{8C6981CA-31B4-4C1D-825E-30FA688DAAA5}"/>
                  </a:ext>
                </a:extLst>
              </p:cNvPr>
              <p:cNvSpPr/>
              <p:nvPr/>
            </p:nvSpPr>
            <p:spPr>
              <a:xfrm>
                <a:off x="5498306" y="1930052"/>
                <a:ext cx="352586" cy="255210"/>
              </a:xfrm>
              <a:prstGeom prst="ellipse">
                <a:avLst/>
              </a:prstGeom>
              <a:solidFill>
                <a:srgbClr val="B7DEE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xmlns="" id="{E03EBE6F-342D-4CA5-A799-8A054760B5B9}"/>
                  </a:ext>
                </a:extLst>
              </p:cNvPr>
              <p:cNvSpPr/>
              <p:nvPr/>
            </p:nvSpPr>
            <p:spPr>
              <a:xfrm>
                <a:off x="5896517" y="1930052"/>
                <a:ext cx="352586" cy="255210"/>
              </a:xfrm>
              <a:prstGeom prst="ellipse">
                <a:avLst/>
              </a:prstGeom>
              <a:solidFill>
                <a:srgbClr val="B7DEE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" name="이등변 삼각형 3">
                <a:extLst>
                  <a:ext uri="{FF2B5EF4-FFF2-40B4-BE49-F238E27FC236}">
                    <a16:creationId xmlns:a16="http://schemas.microsoft.com/office/drawing/2014/main" xmlns="" id="{6BB3ED95-19BC-4B05-8DE9-57BBCC5D4F9F}"/>
                  </a:ext>
                </a:extLst>
              </p:cNvPr>
              <p:cNvSpPr/>
              <p:nvPr/>
            </p:nvSpPr>
            <p:spPr>
              <a:xfrm>
                <a:off x="5286374" y="1912667"/>
                <a:ext cx="211931" cy="111310"/>
              </a:xfrm>
              <a:prstGeom prst="triangle">
                <a:avLst>
                  <a:gd name="adj" fmla="val 4181"/>
                </a:avLst>
              </a:prstGeom>
              <a:solidFill>
                <a:srgbClr val="B7DEE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xmlns="" id="{5C5DC564-C7C7-4EBB-8AD2-485738B633CD}"/>
                  </a:ext>
                </a:extLst>
              </p:cNvPr>
              <p:cNvSpPr/>
              <p:nvPr/>
            </p:nvSpPr>
            <p:spPr>
              <a:xfrm rot="1553813">
                <a:off x="5865284" y="1511580"/>
                <a:ext cx="77399" cy="169272"/>
              </a:xfrm>
              <a:prstGeom prst="rect">
                <a:avLst/>
              </a:prstGeom>
              <a:solidFill>
                <a:srgbClr val="FFFE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xmlns="" id="{AAA4148A-ADEF-4FAF-9A80-65BD8261093F}"/>
                  </a:ext>
                </a:extLst>
              </p:cNvPr>
              <p:cNvSpPr/>
              <p:nvPr/>
            </p:nvSpPr>
            <p:spPr>
              <a:xfrm rot="1553813">
                <a:off x="6011947" y="1565950"/>
                <a:ext cx="101302" cy="169272"/>
              </a:xfrm>
              <a:prstGeom prst="rect">
                <a:avLst/>
              </a:prstGeom>
              <a:solidFill>
                <a:srgbClr val="FFFE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55" name="그림 54">
                <a:extLst>
                  <a:ext uri="{FF2B5EF4-FFF2-40B4-BE49-F238E27FC236}">
                    <a16:creationId xmlns:a16="http://schemas.microsoft.com/office/drawing/2014/main" xmlns="" id="{F30869A5-F551-44C1-A28C-001EB682BC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33265" y="1328093"/>
                <a:ext cx="1080000" cy="1080000"/>
              </a:xfrm>
              <a:prstGeom prst="rect">
                <a:avLst/>
              </a:prstGeom>
            </p:spPr>
          </p:pic>
        </p:grpSp>
      </p:grpSp>
      <p:sp>
        <p:nvSpPr>
          <p:cNvPr id="59" name="육각형 58">
            <a:extLst>
              <a:ext uri="{FF2B5EF4-FFF2-40B4-BE49-F238E27FC236}">
                <a16:creationId xmlns:a16="http://schemas.microsoft.com/office/drawing/2014/main" xmlns="" id="{FAA03043-BD27-4D06-BC76-8574B265E777}"/>
              </a:ext>
            </a:extLst>
          </p:cNvPr>
          <p:cNvSpPr/>
          <p:nvPr/>
        </p:nvSpPr>
        <p:spPr>
          <a:xfrm rot="5400000">
            <a:off x="6466453" y="1692918"/>
            <a:ext cx="1691475" cy="1410539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FFF0C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61" name="Google Shape;273;p29">
            <a:extLst>
              <a:ext uri="{FF2B5EF4-FFF2-40B4-BE49-F238E27FC236}">
                <a16:creationId xmlns:a16="http://schemas.microsoft.com/office/drawing/2014/main" xmlns="" id="{D06BFC8C-C9B8-4B2D-B3B9-CAF2E47ED7B6}"/>
              </a:ext>
            </a:extLst>
          </p:cNvPr>
          <p:cNvSpPr txBox="1"/>
          <p:nvPr/>
        </p:nvSpPr>
        <p:spPr>
          <a:xfrm>
            <a:off x="2528280" y="2585939"/>
            <a:ext cx="1351905" cy="8009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 smtClean="0">
                <a:latin typeface="a시월구일2" panose="02020600000000000000" pitchFamily="18" charset="-127"/>
                <a:ea typeface="a시월구일2" panose="02020600000000000000" pitchFamily="18" charset="-127"/>
                <a:cs typeface="Malgun Gothic"/>
                <a:sym typeface="Malgun Gothic"/>
              </a:rPr>
              <a:t>1. </a:t>
            </a:r>
            <a:r>
              <a:rPr lang="ko-KR" altLang="en-US" dirty="0" smtClean="0">
                <a:latin typeface="a시월구일2" panose="02020600000000000000" pitchFamily="18" charset="-127"/>
                <a:ea typeface="a시월구일2" panose="02020600000000000000" pitchFamily="18" charset="-127"/>
                <a:cs typeface="Malgun Gothic"/>
                <a:sym typeface="Malgun Gothic"/>
              </a:rPr>
              <a:t>구조 요청</a:t>
            </a:r>
            <a:endParaRPr lang="en-US" altLang="ko-KR" dirty="0" smtClean="0">
              <a:latin typeface="a시월구일2" panose="02020600000000000000" pitchFamily="18" charset="-127"/>
              <a:ea typeface="a시월구일2" panose="02020600000000000000" pitchFamily="18" charset="-127"/>
              <a:cs typeface="Malgun Gothic"/>
              <a:sym typeface="Malgun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600" dirty="0" smtClean="0">
              <a:latin typeface="a시월구일2" panose="02020600000000000000" pitchFamily="18" charset="-127"/>
              <a:ea typeface="a시월구일2" panose="02020600000000000000" pitchFamily="18" charset="-127"/>
              <a:cs typeface="Malgun Gothic"/>
              <a:sym typeface="Malgun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 smtClean="0">
                <a:latin typeface="a시월구일2" panose="02020600000000000000" pitchFamily="18" charset="-127"/>
                <a:ea typeface="a시월구일2" panose="02020600000000000000" pitchFamily="18" charset="-127"/>
                <a:cs typeface="Malgun Gothic"/>
                <a:sym typeface="Malgun Gothic"/>
              </a:rPr>
              <a:t>(119 </a:t>
            </a:r>
            <a:r>
              <a:rPr lang="ko-KR" altLang="en-US" dirty="0" smtClean="0">
                <a:latin typeface="a시월구일2" panose="02020600000000000000" pitchFamily="18" charset="-127"/>
                <a:ea typeface="a시월구일2" panose="02020600000000000000" pitchFamily="18" charset="-127"/>
                <a:cs typeface="Malgun Gothic"/>
                <a:sym typeface="Malgun Gothic"/>
              </a:rPr>
              <a:t>신고</a:t>
            </a:r>
            <a:r>
              <a:rPr lang="en-US" altLang="ko-KR" dirty="0" smtClean="0">
                <a:latin typeface="a시월구일2" panose="02020600000000000000" pitchFamily="18" charset="-127"/>
                <a:ea typeface="a시월구일2" panose="02020600000000000000" pitchFamily="18" charset="-127"/>
                <a:cs typeface="Malgun Gothic"/>
                <a:sym typeface="Malgun Gothic"/>
              </a:rPr>
              <a:t>)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>
              <a:latin typeface="a시월구일2" panose="02020600000000000000" pitchFamily="18" charset="-127"/>
              <a:ea typeface="a시월구일2" panose="02020600000000000000" pitchFamily="18" charset="-127"/>
              <a:cs typeface="Malgun Gothic"/>
              <a:sym typeface="Malgun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 smtClean="0">
                <a:latin typeface="a시월구일2" panose="02020600000000000000" pitchFamily="18" charset="-127"/>
                <a:ea typeface="a시월구일2" panose="02020600000000000000" pitchFamily="18" charset="-127"/>
                <a:cs typeface="Malgun Gothic"/>
                <a:sym typeface="Malgun Gothic"/>
              </a:rPr>
              <a:t>2. V-pass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500" dirty="0" smtClean="0">
              <a:latin typeface="a시월구일2" panose="02020600000000000000" pitchFamily="18" charset="-127"/>
              <a:ea typeface="a시월구일2" panose="02020600000000000000" pitchFamily="18" charset="-127"/>
              <a:cs typeface="Malgun Gothic"/>
              <a:sym typeface="Malgun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a시월구일2" panose="02020600000000000000" pitchFamily="18" charset="-127"/>
                <a:ea typeface="a시월구일2" panose="02020600000000000000" pitchFamily="18" charset="-127"/>
                <a:cs typeface="Malgun Gothic"/>
                <a:sym typeface="Malgun Gothic"/>
              </a:rPr>
              <a:t>선박위험감지</a:t>
            </a:r>
            <a:endParaRPr lang="en-US" altLang="ko-KR" dirty="0" smtClean="0">
              <a:latin typeface="a시월구일2" panose="02020600000000000000" pitchFamily="18" charset="-127"/>
              <a:ea typeface="a시월구일2" panose="02020600000000000000" pitchFamily="18" charset="-127"/>
              <a:cs typeface="Malgun Gothic"/>
              <a:sym typeface="Malgun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>
              <a:latin typeface="a시월구일2" panose="02020600000000000000" pitchFamily="18" charset="-127"/>
              <a:ea typeface="a시월구일2" panose="02020600000000000000" pitchFamily="18" charset="-127"/>
              <a:cs typeface="Malgun Gothic"/>
              <a:sym typeface="Malgun Gothic"/>
            </a:endParaRPr>
          </a:p>
        </p:txBody>
      </p:sp>
      <p:sp>
        <p:nvSpPr>
          <p:cNvPr id="62" name="Google Shape;273;p29">
            <a:extLst>
              <a:ext uri="{FF2B5EF4-FFF2-40B4-BE49-F238E27FC236}">
                <a16:creationId xmlns:a16="http://schemas.microsoft.com/office/drawing/2014/main" xmlns="" id="{8031AD6D-EDF6-41CA-8717-C3F83EC222B9}"/>
              </a:ext>
            </a:extLst>
          </p:cNvPr>
          <p:cNvSpPr txBox="1"/>
          <p:nvPr/>
        </p:nvSpPr>
        <p:spPr>
          <a:xfrm>
            <a:off x="5273941" y="2585938"/>
            <a:ext cx="1341778" cy="8009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a시월구일2" panose="02020600000000000000" pitchFamily="18" charset="-127"/>
                <a:ea typeface="a시월구일2" panose="02020600000000000000" pitchFamily="18" charset="-127"/>
                <a:cs typeface="Malgun Gothic"/>
                <a:sym typeface="Malgun Gothic"/>
              </a:rPr>
              <a:t>구조대 출동</a:t>
            </a:r>
            <a:endParaRPr lang="en-US" altLang="ko-KR" dirty="0">
              <a:latin typeface="a시월구일2" panose="02020600000000000000" pitchFamily="18" charset="-127"/>
              <a:ea typeface="a시월구일2" panose="02020600000000000000" pitchFamily="18" charset="-127"/>
              <a:cs typeface="Malgun Gothic"/>
              <a:sym typeface="Malgun Gothic"/>
            </a:endParaRPr>
          </a:p>
        </p:txBody>
      </p:sp>
      <p:sp>
        <p:nvSpPr>
          <p:cNvPr id="17" name="오른쪽 화살표 16"/>
          <p:cNvSpPr/>
          <p:nvPr/>
        </p:nvSpPr>
        <p:spPr>
          <a:xfrm>
            <a:off x="2805189" y="2196185"/>
            <a:ext cx="873685" cy="347600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오른쪽 화살표 38"/>
          <p:cNvSpPr/>
          <p:nvPr/>
        </p:nvSpPr>
        <p:spPr>
          <a:xfrm>
            <a:off x="5541105" y="2196185"/>
            <a:ext cx="873685" cy="347600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Google Shape;432;p36"/>
          <p:cNvSpPr/>
          <p:nvPr/>
        </p:nvSpPr>
        <p:spPr>
          <a:xfrm>
            <a:off x="914649" y="812265"/>
            <a:ext cx="6361639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 smtClean="0">
                <a:solidFill>
                  <a:schemeClr val="dk1"/>
                </a:solidFill>
                <a:latin typeface="a시월구일2" panose="02020600000000000000" pitchFamily="18" charset="-127"/>
                <a:ea typeface="a시월구일2" panose="02020600000000000000" pitchFamily="18" charset="-127"/>
              </a:rPr>
              <a:t>현재 해상구조 시스템</a:t>
            </a:r>
            <a:endParaRPr dirty="0">
              <a:latin typeface="a시월구일2" panose="02020600000000000000" pitchFamily="18" charset="-127"/>
              <a:ea typeface="a시월구일2" panose="02020600000000000000" pitchFamily="18" charset="-127"/>
            </a:endParaRPr>
          </a:p>
        </p:txBody>
      </p:sp>
      <p:sp>
        <p:nvSpPr>
          <p:cNvPr id="42" name="Google Shape;374;g9534d822b6_0_37"/>
          <p:cNvSpPr/>
          <p:nvPr/>
        </p:nvSpPr>
        <p:spPr>
          <a:xfrm>
            <a:off x="251520" y="115311"/>
            <a:ext cx="43524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ko-KR" sz="2200" i="0" u="none" strike="noStrike" cap="none" dirty="0" smtClean="0">
                <a:solidFill>
                  <a:schemeClr val="lt1"/>
                </a:solidFill>
                <a:latin typeface="a시월구일3" panose="02020600000000000000" pitchFamily="18" charset="-127"/>
                <a:ea typeface="a시월구일3" panose="02020600000000000000" pitchFamily="18" charset="-127"/>
                <a:sym typeface="Arial"/>
              </a:rPr>
              <a:t>0</a:t>
            </a:r>
            <a:r>
              <a:rPr lang="en-US" altLang="ko-KR" sz="2200" dirty="0">
                <a:solidFill>
                  <a:schemeClr val="lt1"/>
                </a:solidFill>
                <a:latin typeface="a시월구일3" panose="02020600000000000000" pitchFamily="18" charset="-127"/>
                <a:ea typeface="a시월구일3" panose="02020600000000000000" pitchFamily="18" charset="-127"/>
              </a:rPr>
              <a:t>1</a:t>
            </a:r>
            <a:r>
              <a:rPr lang="ko-KR" sz="2200" i="0" u="none" strike="noStrike" cap="none" dirty="0" smtClean="0">
                <a:solidFill>
                  <a:schemeClr val="lt1"/>
                </a:solidFill>
                <a:latin typeface="a시월구일3" panose="02020600000000000000" pitchFamily="18" charset="-127"/>
                <a:ea typeface="a시월구일3" panose="02020600000000000000" pitchFamily="18" charset="-127"/>
                <a:sym typeface="Arial"/>
              </a:rPr>
              <a:t>.  </a:t>
            </a:r>
            <a:r>
              <a:rPr lang="ko-KR" altLang="en-US" sz="2200" i="0" u="none" strike="noStrike" cap="none" dirty="0" smtClean="0">
                <a:solidFill>
                  <a:schemeClr val="lt1"/>
                </a:solidFill>
                <a:latin typeface="a시월구일3" panose="02020600000000000000" pitchFamily="18" charset="-127"/>
                <a:ea typeface="a시월구일3" panose="02020600000000000000" pitchFamily="18" charset="-127"/>
                <a:sym typeface="Arial"/>
              </a:rPr>
              <a:t>서비스 배경</a:t>
            </a:r>
            <a:r>
              <a:rPr lang="ko-KR" altLang="en-US" sz="2200" dirty="0" smtClean="0">
                <a:solidFill>
                  <a:schemeClr val="lt1"/>
                </a:solidFill>
                <a:latin typeface="a시월구일3" panose="02020600000000000000" pitchFamily="18" charset="-127"/>
                <a:ea typeface="a시월구일3" panose="02020600000000000000" pitchFamily="18" charset="-127"/>
              </a:rPr>
              <a:t> </a:t>
            </a:r>
            <a:r>
              <a:rPr lang="en-US" altLang="ko-KR" sz="2200" dirty="0" smtClean="0">
                <a:solidFill>
                  <a:schemeClr val="lt1"/>
                </a:solidFill>
                <a:latin typeface="a시월구일3" panose="02020600000000000000" pitchFamily="18" charset="-127"/>
                <a:ea typeface="a시월구일3" panose="02020600000000000000" pitchFamily="18" charset="-127"/>
              </a:rPr>
              <a:t>- </a:t>
            </a:r>
            <a:r>
              <a:rPr lang="ko-KR" altLang="en-US" sz="2200" dirty="0" smtClean="0">
                <a:solidFill>
                  <a:schemeClr val="lt1"/>
                </a:solidFill>
                <a:latin typeface="a시월구일3" panose="02020600000000000000" pitchFamily="18" charset="-127"/>
                <a:ea typeface="a시월구일3" panose="02020600000000000000" pitchFamily="18" charset="-127"/>
              </a:rPr>
              <a:t>문제점</a:t>
            </a:r>
            <a:endParaRPr sz="2200" i="0" u="none" strike="noStrike" cap="none" dirty="0">
              <a:solidFill>
                <a:schemeClr val="lt1"/>
              </a:solidFill>
              <a:latin typeface="a시월구일3" panose="02020600000000000000" pitchFamily="18" charset="-127"/>
              <a:ea typeface="a시월구일3" panose="02020600000000000000" pitchFamily="18" charset="-127"/>
              <a:sym typeface="Arial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3866730" y="1552452"/>
            <a:ext cx="1410539" cy="1691475"/>
            <a:chOff x="3866730" y="1552452"/>
            <a:chExt cx="1410539" cy="1691475"/>
          </a:xfrm>
        </p:grpSpPr>
        <p:sp>
          <p:nvSpPr>
            <p:cNvPr id="58" name="육각형 57">
              <a:extLst>
                <a:ext uri="{FF2B5EF4-FFF2-40B4-BE49-F238E27FC236}">
                  <a16:creationId xmlns:a16="http://schemas.microsoft.com/office/drawing/2014/main" xmlns="" id="{F084694F-A846-4D07-884D-0B5FDCB9F5CD}"/>
                </a:ext>
              </a:extLst>
            </p:cNvPr>
            <p:cNvSpPr/>
            <p:nvPr/>
          </p:nvSpPr>
          <p:spPr>
            <a:xfrm rot="5400000">
              <a:off x="3726262" y="1692920"/>
              <a:ext cx="1691475" cy="1410539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FFE593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pic>
          <p:nvPicPr>
            <p:cNvPr id="40" name="Picture 4" descr="해양경찰 &gt; 디자인 자료실 | KMUG 케이머그">
              <a:extLst>
                <a:ext uri="{FF2B5EF4-FFF2-40B4-BE49-F238E27FC236}">
                  <a16:creationId xmlns:a16="http://schemas.microsoft.com/office/drawing/2014/main" xmlns="" id="{8E6C2C0D-DAA9-49E2-B0EE-CBA26EEBCE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80352" y="1923044"/>
              <a:ext cx="1179967" cy="10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3" name="그림 42">
            <a:extLst>
              <a:ext uri="{FF2B5EF4-FFF2-40B4-BE49-F238E27FC236}">
                <a16:creationId xmlns:a16="http://schemas.microsoft.com/office/drawing/2014/main" xmlns="" id="{ECBCC918-FAE2-43B2-A936-BDC6CFB1DF37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956"/>
          <a:stretch/>
        </p:blipFill>
        <p:spPr>
          <a:xfrm>
            <a:off x="6729341" y="1865985"/>
            <a:ext cx="1188307" cy="1008000"/>
          </a:xfrm>
          <a:prstGeom prst="rect">
            <a:avLst/>
          </a:prstGeom>
        </p:spPr>
      </p:pic>
      <p:sp>
        <p:nvSpPr>
          <p:cNvPr id="44" name="사각형: 둥근 모서리 118">
            <a:extLst>
              <a:ext uri="{FF2B5EF4-FFF2-40B4-BE49-F238E27FC236}">
                <a16:creationId xmlns:a16="http://schemas.microsoft.com/office/drawing/2014/main" xmlns="" id="{4F25FFC3-A06B-42F9-9024-C5AF7C8F4621}"/>
              </a:ext>
            </a:extLst>
          </p:cNvPr>
          <p:cNvSpPr/>
          <p:nvPr/>
        </p:nvSpPr>
        <p:spPr>
          <a:xfrm>
            <a:off x="720974" y="4134594"/>
            <a:ext cx="7685908" cy="2200892"/>
          </a:xfrm>
          <a:prstGeom prst="roundRect">
            <a:avLst>
              <a:gd name="adj" fmla="val 0"/>
            </a:avLst>
          </a:prstGeom>
          <a:solidFill>
            <a:srgbClr val="17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just">
              <a:buClr>
                <a:schemeClr val="bg1"/>
              </a:buClr>
              <a:buAutoNum type="arabicPeriod"/>
            </a:pPr>
            <a:r>
              <a:rPr lang="ko-KR" altLang="en-US" b="1" dirty="0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사고가 발생시 </a:t>
            </a:r>
            <a:r>
              <a:rPr lang="en-US" altLang="ko-KR" b="1" dirty="0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119</a:t>
            </a:r>
            <a:r>
              <a:rPr lang="ko-KR" altLang="en-US" b="1" dirty="0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로 구조 요청 </a:t>
            </a:r>
            <a:r>
              <a:rPr lang="en-US" altLang="ko-KR" b="1" dirty="0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 </a:t>
            </a:r>
            <a:r>
              <a:rPr lang="ko-KR" altLang="en-US" b="1" dirty="0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선박패스</a:t>
            </a:r>
            <a:r>
              <a:rPr lang="en-US" altLang="ko-KR" b="1" dirty="0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(V-pass) </a:t>
            </a:r>
            <a:r>
              <a:rPr lang="ko-KR" altLang="en-US" b="1" dirty="0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시스템이 위험 자동감지</a:t>
            </a:r>
            <a:endParaRPr lang="en-US" altLang="ko-KR" b="1" dirty="0" smtClean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342900" algn="just">
              <a:buClr>
                <a:schemeClr val="bg1"/>
              </a:buClr>
              <a:buAutoNum type="arabicPeriod"/>
            </a:pPr>
            <a:endParaRPr lang="en-US" altLang="ko-KR" b="1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342900" algn="just">
              <a:buClr>
                <a:schemeClr val="bg1"/>
              </a:buClr>
              <a:buAutoNum type="arabicPeriod"/>
            </a:pPr>
            <a:r>
              <a:rPr lang="ko-KR" altLang="en-US" b="1" dirty="0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해양경찰청은 선박패스</a:t>
            </a:r>
            <a:r>
              <a:rPr lang="en-US" altLang="ko-KR" b="1" dirty="0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(V-Pass) </a:t>
            </a:r>
            <a:r>
              <a:rPr lang="ko-KR" altLang="en-US" b="1" dirty="0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시스템으로 선박의 위치정보를 모니터링 하고 기본적인 선박의 </a:t>
            </a:r>
            <a:endParaRPr lang="en-US" altLang="ko-KR" b="1" dirty="0" smtClean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just">
              <a:buClr>
                <a:schemeClr val="bg1"/>
              </a:buClr>
            </a:pPr>
            <a:r>
              <a:rPr lang="en-US" altLang="ko-KR" b="1" dirty="0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     </a:t>
            </a:r>
            <a:r>
              <a:rPr lang="ko-KR" altLang="en-US" b="1" dirty="0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입</a:t>
            </a:r>
            <a:r>
              <a:rPr lang="en-US" altLang="ko-KR" b="1" dirty="0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b="1" dirty="0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출항을 관리하고 있다</a:t>
            </a:r>
            <a:r>
              <a:rPr lang="en-US" altLang="ko-KR" b="1" dirty="0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pPr algn="just">
              <a:buClr>
                <a:schemeClr val="bg1"/>
              </a:buClr>
            </a:pPr>
            <a:r>
              <a:rPr lang="en-US" altLang="ko-KR" b="1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b="1" dirty="0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    (</a:t>
            </a:r>
            <a:r>
              <a:rPr lang="ko-KR" altLang="en-US" b="1" dirty="0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다만</a:t>
            </a:r>
            <a:r>
              <a:rPr lang="en-US" altLang="ko-KR" b="1" dirty="0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</a:t>
            </a:r>
            <a:r>
              <a:rPr lang="ko-KR" altLang="en-US" b="1" dirty="0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선원들은 금지구역까지 발을 들이거나 자신만의 포인트 노출이 꺼려져 </a:t>
            </a:r>
            <a:r>
              <a:rPr lang="en-US" altLang="ko-KR" b="1" dirty="0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V-Pass</a:t>
            </a:r>
            <a:r>
              <a:rPr lang="ko-KR" altLang="en-US" b="1" dirty="0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를 끄기도 하고           </a:t>
            </a:r>
            <a:endParaRPr lang="en-US" altLang="ko-KR" b="1" dirty="0" smtClean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just">
              <a:buClr>
                <a:schemeClr val="bg1"/>
              </a:buClr>
            </a:pPr>
            <a:r>
              <a:rPr lang="en-US" altLang="ko-KR" b="1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b="1" dirty="0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    </a:t>
            </a:r>
            <a:r>
              <a:rPr lang="ko-KR" altLang="en-US" b="1" dirty="0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비용적인 문제 때문에 어선의 경우 설치를 </a:t>
            </a:r>
            <a:r>
              <a:rPr lang="ko-KR" altLang="en-US" b="1" dirty="0" err="1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안하는</a:t>
            </a:r>
            <a:r>
              <a:rPr lang="ko-KR" altLang="en-US" b="1" dirty="0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경우 발생</a:t>
            </a:r>
            <a:r>
              <a:rPr lang="en-US" altLang="ko-KR" b="1" dirty="0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.)</a:t>
            </a:r>
          </a:p>
          <a:p>
            <a:pPr algn="just">
              <a:buClr>
                <a:schemeClr val="bg1"/>
              </a:buClr>
            </a:pPr>
            <a:endParaRPr lang="en-US" altLang="ko-KR" b="1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just">
              <a:buClr>
                <a:schemeClr val="bg1"/>
              </a:buClr>
            </a:pPr>
            <a:r>
              <a:rPr lang="en-US" altLang="ko-KR" b="1" dirty="0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3.    </a:t>
            </a:r>
            <a:r>
              <a:rPr lang="ko-KR" altLang="en-US" b="1" dirty="0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대기 중이던 구조대원</a:t>
            </a:r>
            <a:r>
              <a:rPr lang="en-US" altLang="ko-KR" b="1" dirty="0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b="1" dirty="0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구조에 투입</a:t>
            </a:r>
            <a:r>
              <a:rPr lang="en-US" altLang="ko-KR" b="1" dirty="0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  <a:endParaRPr lang="en-US" altLang="ko-KR" b="1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66738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9534d822b6_0_8"/>
          <p:cNvSpPr/>
          <p:nvPr/>
        </p:nvSpPr>
        <p:spPr>
          <a:xfrm>
            <a:off x="251520" y="620688"/>
            <a:ext cx="8640900" cy="5976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g9534d822b6_0_8"/>
          <p:cNvSpPr/>
          <p:nvPr/>
        </p:nvSpPr>
        <p:spPr>
          <a:xfrm>
            <a:off x="914649" y="812265"/>
            <a:ext cx="63615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dirty="0">
                <a:solidFill>
                  <a:schemeClr val="dk1"/>
                </a:solidFill>
                <a:latin typeface="a시월구일2" panose="02020600000000000000" pitchFamily="18" charset="-127"/>
                <a:ea typeface="a시월구일2" panose="02020600000000000000" pitchFamily="18" charset="-127"/>
              </a:rPr>
              <a:t>구조인원 편성에 어려움</a:t>
            </a:r>
            <a:r>
              <a:rPr lang="ko-KR" sz="1600" b="0" i="0" u="none" strike="noStrike" cap="none" dirty="0">
                <a:solidFill>
                  <a:schemeClr val="dk1"/>
                </a:solidFill>
                <a:latin typeface="a시월구일2" panose="02020600000000000000" pitchFamily="18" charset="-127"/>
                <a:ea typeface="a시월구일2" panose="02020600000000000000" pitchFamily="18" charset="-127"/>
                <a:sym typeface="Arial"/>
              </a:rPr>
              <a:t>  </a:t>
            </a:r>
            <a:endParaRPr dirty="0">
              <a:latin typeface="a시월구일2" panose="02020600000000000000" pitchFamily="18" charset="-127"/>
              <a:ea typeface="a시월구일2" panose="02020600000000000000" pitchFamily="18" charset="-127"/>
            </a:endParaRPr>
          </a:p>
        </p:txBody>
      </p:sp>
      <p:sp>
        <p:nvSpPr>
          <p:cNvPr id="249" name="Google Shape;249;g9534d822b6_0_8"/>
          <p:cNvSpPr/>
          <p:nvPr/>
        </p:nvSpPr>
        <p:spPr>
          <a:xfrm>
            <a:off x="527299" y="844247"/>
            <a:ext cx="387300" cy="274500"/>
          </a:xfrm>
          <a:prstGeom prst="homePlate">
            <a:avLst>
              <a:gd name="adj" fmla="val 50000"/>
            </a:avLst>
          </a:prstGeom>
          <a:solidFill>
            <a:srgbClr val="17365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" name="Google Shape;250;g9534d822b6_0_8"/>
          <p:cNvSpPr/>
          <p:nvPr/>
        </p:nvSpPr>
        <p:spPr>
          <a:xfrm>
            <a:off x="251520" y="115311"/>
            <a:ext cx="43524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ko-KR" sz="2200" b="0" i="0" u="none" strike="noStrike" cap="none" dirty="0">
                <a:solidFill>
                  <a:schemeClr val="lt1"/>
                </a:solidFill>
                <a:latin typeface="a시월구일3" panose="02020600000000000000" pitchFamily="18" charset="-127"/>
                <a:ea typeface="a시월구일3" panose="02020600000000000000" pitchFamily="18" charset="-127"/>
                <a:sym typeface="Arial"/>
              </a:rPr>
              <a:t>01.  서비스 배경 – </a:t>
            </a:r>
            <a:r>
              <a:rPr lang="ko-KR" altLang="en-US" sz="2200" dirty="0" smtClean="0">
                <a:solidFill>
                  <a:schemeClr val="lt1"/>
                </a:solidFill>
                <a:latin typeface="a시월구일3" panose="02020600000000000000" pitchFamily="18" charset="-127"/>
                <a:ea typeface="a시월구일3" panose="02020600000000000000" pitchFamily="18" charset="-127"/>
              </a:rPr>
              <a:t>문제점</a:t>
            </a:r>
            <a:endParaRPr sz="2200" b="0" i="0" u="none" strike="noStrike" cap="none" dirty="0">
              <a:solidFill>
                <a:schemeClr val="lt1"/>
              </a:solidFill>
              <a:latin typeface="a시월구일3" panose="02020600000000000000" pitchFamily="18" charset="-127"/>
              <a:ea typeface="a시월구일3" panose="02020600000000000000" pitchFamily="18" charset="-127"/>
              <a:sym typeface="Arial"/>
            </a:endParaRPr>
          </a:p>
        </p:txBody>
      </p:sp>
      <p:pic>
        <p:nvPicPr>
          <p:cNvPr id="252" name="Google Shape;252;g9534d822b6_0_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700000">
            <a:off x="757617" y="5150304"/>
            <a:ext cx="985601" cy="9856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3" name="Google Shape;253;g9534d822b6_0_8"/>
          <p:cNvGrpSpPr/>
          <p:nvPr/>
        </p:nvGrpSpPr>
        <p:grpSpPr>
          <a:xfrm>
            <a:off x="2336565" y="4946179"/>
            <a:ext cx="6129397" cy="1488448"/>
            <a:chOff x="4068496" y="1513037"/>
            <a:chExt cx="4692900" cy="2860200"/>
          </a:xfrm>
        </p:grpSpPr>
        <p:sp>
          <p:nvSpPr>
            <p:cNvPr id="254" name="Google Shape;254;g9534d822b6_0_8"/>
            <p:cNvSpPr/>
            <p:nvPr/>
          </p:nvSpPr>
          <p:spPr>
            <a:xfrm>
              <a:off x="4068496" y="1513037"/>
              <a:ext cx="4692900" cy="2860200"/>
            </a:xfrm>
            <a:prstGeom prst="roundRect">
              <a:avLst>
                <a:gd name="adj" fmla="val 16667"/>
              </a:avLst>
            </a:prstGeom>
            <a:solidFill>
              <a:srgbClr val="F2EED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55;g9534d822b6_0_8"/>
            <p:cNvSpPr/>
            <p:nvPr/>
          </p:nvSpPr>
          <p:spPr>
            <a:xfrm>
              <a:off x="4161566" y="1742833"/>
              <a:ext cx="4557300" cy="22857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just" rtl="0">
                <a:lnSpc>
                  <a:spcPct val="100000"/>
                </a:lnSpc>
                <a:buNone/>
              </a:pPr>
              <a:endParaRPr lang="en-US" altLang="ko-KR" dirty="0" smtClean="0">
                <a:latin typeface="a시월구일2" panose="02020600000000000000" pitchFamily="18" charset="-127"/>
                <a:ea typeface="a시월구일2" panose="02020600000000000000" pitchFamily="18" charset="-127"/>
              </a:endParaRPr>
            </a:p>
            <a:p>
              <a:pPr marL="0" marR="0" lvl="0" indent="0" algn="just" rtl="0">
                <a:lnSpc>
                  <a:spcPct val="100000"/>
                </a:lnSpc>
                <a:buNone/>
              </a:pPr>
              <a:r>
                <a:rPr lang="ko-KR" dirty="0" smtClean="0">
                  <a:latin typeface="a시월구일1" panose="02020600000000000000" pitchFamily="18" charset="-127"/>
                  <a:ea typeface="a시월구일1" panose="02020600000000000000" pitchFamily="18" charset="-127"/>
                  <a:cs typeface="조선일보명조" panose="02030304000000000000" pitchFamily="18" charset="-127"/>
                </a:rPr>
                <a:t>구조인원 </a:t>
              </a:r>
              <a:r>
                <a:rPr lang="ko-KR" dirty="0">
                  <a:latin typeface="a시월구일1" panose="02020600000000000000" pitchFamily="18" charset="-127"/>
                  <a:ea typeface="a시월구일1" panose="02020600000000000000" pitchFamily="18" charset="-127"/>
                  <a:cs typeface="조선일보명조" panose="02030304000000000000" pitchFamily="18" charset="-127"/>
                </a:rPr>
                <a:t>파악이 어렵고 현재 </a:t>
              </a:r>
              <a:r>
                <a:rPr lang="ko-KR" dirty="0" smtClean="0">
                  <a:latin typeface="a시월구일1" panose="02020600000000000000" pitchFamily="18" charset="-127"/>
                  <a:ea typeface="a시월구일1" panose="02020600000000000000" pitchFamily="18" charset="-127"/>
                  <a:cs typeface="조선일보명조" panose="02030304000000000000" pitchFamily="18" charset="-127"/>
                </a:rPr>
                <a:t>구조해야</a:t>
              </a:r>
              <a:r>
                <a:rPr lang="en-US" altLang="ko-KR" dirty="0" smtClean="0">
                  <a:latin typeface="a시월구일1" panose="02020600000000000000" pitchFamily="18" charset="-127"/>
                  <a:ea typeface="a시월구일1" panose="02020600000000000000" pitchFamily="18" charset="-127"/>
                  <a:cs typeface="조선일보명조" panose="02030304000000000000" pitchFamily="18" charset="-127"/>
                </a:rPr>
                <a:t> </a:t>
              </a:r>
              <a:r>
                <a:rPr lang="ko-KR" dirty="0" smtClean="0">
                  <a:latin typeface="a시월구일1" panose="02020600000000000000" pitchFamily="18" charset="-127"/>
                  <a:ea typeface="a시월구일1" panose="02020600000000000000" pitchFamily="18" charset="-127"/>
                  <a:cs typeface="조선일보명조" panose="02030304000000000000" pitchFamily="18" charset="-127"/>
                </a:rPr>
                <a:t>할 </a:t>
              </a:r>
              <a:r>
                <a:rPr lang="ko-KR" dirty="0">
                  <a:latin typeface="a시월구일1" panose="02020600000000000000" pitchFamily="18" charset="-127"/>
                  <a:ea typeface="a시월구일1" panose="02020600000000000000" pitchFamily="18" charset="-127"/>
                  <a:cs typeface="조선일보명조" panose="02030304000000000000" pitchFamily="18" charset="-127"/>
                </a:rPr>
                <a:t>인원이 1명이든, </a:t>
              </a:r>
              <a:r>
                <a:rPr lang="ko-KR" dirty="0" smtClean="0">
                  <a:latin typeface="a시월구일1" panose="02020600000000000000" pitchFamily="18" charset="-127"/>
                  <a:ea typeface="a시월구일1" panose="02020600000000000000" pitchFamily="18" charset="-127"/>
                  <a:cs typeface="조선일보명조" panose="02030304000000000000" pitchFamily="18" charset="-127"/>
                </a:rPr>
                <a:t>몇</a:t>
              </a:r>
              <a:r>
                <a:rPr lang="en-US" altLang="ko-KR" dirty="0" smtClean="0">
                  <a:latin typeface="a시월구일1" panose="02020600000000000000" pitchFamily="18" charset="-127"/>
                  <a:ea typeface="a시월구일1" panose="02020600000000000000" pitchFamily="18" charset="-127"/>
                  <a:cs typeface="조선일보명조" panose="02030304000000000000" pitchFamily="18" charset="-127"/>
                </a:rPr>
                <a:t> </a:t>
              </a:r>
              <a:r>
                <a:rPr lang="ko-KR" dirty="0" smtClean="0">
                  <a:latin typeface="a시월구일1" panose="02020600000000000000" pitchFamily="18" charset="-127"/>
                  <a:ea typeface="a시월구일1" panose="02020600000000000000" pitchFamily="18" charset="-127"/>
                  <a:cs typeface="조선일보명조" panose="02030304000000000000" pitchFamily="18" charset="-127"/>
                </a:rPr>
                <a:t>명이든 </a:t>
              </a:r>
              <a:r>
                <a:rPr lang="ko-KR" dirty="0">
                  <a:latin typeface="a시월구일1" panose="02020600000000000000" pitchFamily="18" charset="-127"/>
                  <a:ea typeface="a시월구일1" panose="02020600000000000000" pitchFamily="18" charset="-127"/>
                  <a:cs typeface="조선일보명조" panose="02030304000000000000" pitchFamily="18" charset="-127"/>
                </a:rPr>
                <a:t>과하게 인원을 투입하고 있고 </a:t>
              </a:r>
              <a:r>
                <a:rPr lang="ko-KR" dirty="0" smtClean="0">
                  <a:latin typeface="a시월구일1" panose="02020600000000000000" pitchFamily="18" charset="-127"/>
                  <a:ea typeface="a시월구일1" panose="02020600000000000000" pitchFamily="18" charset="-127"/>
                  <a:cs typeface="조선일보명조" panose="02030304000000000000" pitchFamily="18" charset="-127"/>
                </a:rPr>
                <a:t>투입</a:t>
              </a:r>
              <a:r>
                <a:rPr lang="en-US" altLang="ko-KR" dirty="0" smtClean="0">
                  <a:latin typeface="a시월구일1" panose="02020600000000000000" pitchFamily="18" charset="-127"/>
                  <a:ea typeface="a시월구일1" panose="02020600000000000000" pitchFamily="18" charset="-127"/>
                  <a:cs typeface="조선일보명조" panose="02030304000000000000" pitchFamily="18" charset="-127"/>
                </a:rPr>
                <a:t> </a:t>
              </a:r>
              <a:r>
                <a:rPr lang="ko-KR" dirty="0" smtClean="0">
                  <a:latin typeface="a시월구일1" panose="02020600000000000000" pitchFamily="18" charset="-127"/>
                  <a:ea typeface="a시월구일1" panose="02020600000000000000" pitchFamily="18" charset="-127"/>
                  <a:cs typeface="조선일보명조" panose="02030304000000000000" pitchFamily="18" charset="-127"/>
                </a:rPr>
                <a:t>중이던 </a:t>
              </a:r>
              <a:r>
                <a:rPr lang="ko-KR" dirty="0">
                  <a:latin typeface="a시월구일1" panose="02020600000000000000" pitchFamily="18" charset="-127"/>
                  <a:ea typeface="a시월구일1" panose="02020600000000000000" pitchFamily="18" charset="-127"/>
                  <a:cs typeface="조선일보명조" panose="02030304000000000000" pitchFamily="18" charset="-127"/>
                </a:rPr>
                <a:t>인원이 상황이 종료되어 중간에 돌아가는 경우도 </a:t>
              </a:r>
              <a:r>
                <a:rPr lang="ko-KR" dirty="0" smtClean="0">
                  <a:latin typeface="a시월구일1" panose="02020600000000000000" pitchFamily="18" charset="-127"/>
                  <a:ea typeface="a시월구일1" panose="02020600000000000000" pitchFamily="18" charset="-127"/>
                  <a:cs typeface="조선일보명조" panose="02030304000000000000" pitchFamily="18" charset="-127"/>
                </a:rPr>
                <a:t>발생</a:t>
              </a:r>
              <a:r>
                <a:rPr lang="en-US" altLang="ko-KR" dirty="0" smtClean="0">
                  <a:latin typeface="a시월구일1" panose="02020600000000000000" pitchFamily="18" charset="-127"/>
                  <a:ea typeface="a시월구일1" panose="02020600000000000000" pitchFamily="18" charset="-127"/>
                  <a:cs typeface="조선일보명조" panose="02030304000000000000" pitchFamily="18" charset="-127"/>
                </a:rPr>
                <a:t> </a:t>
              </a:r>
            </a:p>
            <a:p>
              <a:pPr marL="0" marR="0" lvl="0" indent="0" algn="just" rtl="0">
                <a:lnSpc>
                  <a:spcPct val="100000"/>
                </a:lnSpc>
                <a:buNone/>
              </a:pPr>
              <a:endParaRPr lang="en-US" altLang="ko-KR" sz="1000" dirty="0" smtClean="0">
                <a:latin typeface="a시월구일1" panose="02020600000000000000" pitchFamily="18" charset="-127"/>
                <a:ea typeface="a시월구일1" panose="02020600000000000000" pitchFamily="18" charset="-127"/>
                <a:cs typeface="조선일보명조" panose="02030304000000000000" pitchFamily="18" charset="-127"/>
              </a:endParaRPr>
            </a:p>
            <a:p>
              <a:pPr marL="0" marR="0" lvl="0" indent="0" algn="r" rtl="0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None/>
              </a:pPr>
              <a:r>
                <a:rPr lang="en-US" altLang="ko-KR" sz="1000" dirty="0" smtClean="0">
                  <a:latin typeface="a시월구일1" panose="02020600000000000000" pitchFamily="18" charset="-127"/>
                  <a:ea typeface="a시월구일1" panose="02020600000000000000" pitchFamily="18" charset="-127"/>
                  <a:cs typeface="조선일보명조" panose="02030304000000000000" pitchFamily="18" charset="-127"/>
                </a:rPr>
                <a:t>-</a:t>
              </a:r>
              <a:r>
                <a:rPr lang="ko-KR" sz="1000" dirty="0" smtClean="0">
                  <a:latin typeface="a시월구일1" panose="02020600000000000000" pitchFamily="18" charset="-127"/>
                  <a:ea typeface="a시월구일1" panose="02020600000000000000" pitchFamily="18" charset="-127"/>
                  <a:cs typeface="조선일보명조" panose="02030304000000000000" pitchFamily="18" charset="-127"/>
                </a:rPr>
                <a:t>해양수산부 중앙해양안전심판원</a:t>
              </a:r>
              <a:r>
                <a:rPr lang="en-US" altLang="ko-KR" sz="1000" dirty="0" smtClean="0">
                  <a:latin typeface="a시월구일1" panose="02020600000000000000" pitchFamily="18" charset="-127"/>
                  <a:ea typeface="a시월구일1" panose="02020600000000000000" pitchFamily="18" charset="-127"/>
                  <a:cs typeface="조선일보명조" panose="02030304000000000000" pitchFamily="18" charset="-127"/>
                </a:rPr>
                <a:t>-</a:t>
              </a:r>
              <a:endParaRPr sz="1000" dirty="0">
                <a:latin typeface="a시월구일1" panose="02020600000000000000" pitchFamily="18" charset="-127"/>
                <a:ea typeface="a시월구일1" panose="02020600000000000000" pitchFamily="18" charset="-127"/>
                <a:cs typeface="조선일보명조" panose="02030304000000000000" pitchFamily="18" charset="-127"/>
              </a:endParaRPr>
            </a:p>
          </p:txBody>
        </p:sp>
      </p:grpSp>
      <p:pic>
        <p:nvPicPr>
          <p:cNvPr id="258" name="Google Shape;258;g9534d822b6_0_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70725" y="1114908"/>
            <a:ext cx="1668553" cy="16685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" name="그룹 3"/>
          <p:cNvGrpSpPr/>
          <p:nvPr/>
        </p:nvGrpSpPr>
        <p:grpSpPr>
          <a:xfrm>
            <a:off x="2951970" y="1706179"/>
            <a:ext cx="3240000" cy="3240000"/>
            <a:chOff x="3131970" y="1608572"/>
            <a:chExt cx="2880000" cy="2880000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31970" y="1608572"/>
              <a:ext cx="2880000" cy="2880000"/>
            </a:xfrm>
            <a:prstGeom prst="rect">
              <a:avLst/>
            </a:prstGeom>
          </p:spPr>
        </p:pic>
        <p:sp>
          <p:nvSpPr>
            <p:cNvPr id="3" name="직사각형 2"/>
            <p:cNvSpPr/>
            <p:nvPr/>
          </p:nvSpPr>
          <p:spPr>
            <a:xfrm>
              <a:off x="3228392" y="4068147"/>
              <a:ext cx="1343578" cy="34523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645675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3361</TotalTime>
  <Words>1958</Words>
  <Application>Microsoft Office PowerPoint</Application>
  <PresentationFormat>화면 슬라이드 쇼(4:3)</PresentationFormat>
  <Paragraphs>592</Paragraphs>
  <Slides>36</Slides>
  <Notes>36</Notes>
  <HiddenSlides>0</HiddenSlides>
  <MMClips>0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36</vt:i4>
      </vt:variant>
    </vt:vector>
  </HeadingPairs>
  <TitlesOfParts>
    <vt:vector size="50" baseType="lpstr">
      <vt:lpstr>a시월구일3</vt:lpstr>
      <vt:lpstr>a시월구일1</vt:lpstr>
      <vt:lpstr>Arial</vt:lpstr>
      <vt:lpstr>Nanum Gothic</vt:lpstr>
      <vt:lpstr>조선일보명조</vt:lpstr>
      <vt:lpstr>맑은 고딕</vt:lpstr>
      <vt:lpstr>나눔스퀘어_ac ExtraBold</vt:lpstr>
      <vt:lpstr>Ebrima</vt:lpstr>
      <vt:lpstr>Wingdings</vt:lpstr>
      <vt:lpstr>맑은 고딕</vt:lpstr>
      <vt:lpstr>나눔스퀘어_ac Bold</vt:lpstr>
      <vt:lpstr>DX국민시대</vt:lpstr>
      <vt:lpstr>a시월구일2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minhee park</dc:creator>
  <cp:lastModifiedBy>ju hyeok park</cp:lastModifiedBy>
  <cp:revision>108</cp:revision>
  <dcterms:created xsi:type="dcterms:W3CDTF">2016-11-03T20:47:04Z</dcterms:created>
  <dcterms:modified xsi:type="dcterms:W3CDTF">2020-09-15T03:18:10Z</dcterms:modified>
</cp:coreProperties>
</file>